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1" r:id="rId2"/>
  </p:sldMasterIdLst>
  <p:notesMasterIdLst>
    <p:notesMasterId r:id="rId61"/>
  </p:notesMasterIdLst>
  <p:sldIdLst>
    <p:sldId id="256" r:id="rId3"/>
    <p:sldId id="328" r:id="rId4"/>
    <p:sldId id="343" r:id="rId5"/>
    <p:sldId id="257" r:id="rId6"/>
    <p:sldId id="327" r:id="rId7"/>
    <p:sldId id="329" r:id="rId8"/>
    <p:sldId id="330" r:id="rId9"/>
    <p:sldId id="331" r:id="rId10"/>
    <p:sldId id="332" r:id="rId11"/>
    <p:sldId id="344" r:id="rId12"/>
    <p:sldId id="345" r:id="rId13"/>
    <p:sldId id="346" r:id="rId14"/>
    <p:sldId id="347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3" r:id="rId36"/>
    <p:sldId id="272" r:id="rId37"/>
    <p:sldId id="274" r:id="rId38"/>
    <p:sldId id="275" r:id="rId39"/>
    <p:sldId id="276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62"/>
      <p:bold r:id="rId63"/>
      <p:italic r:id="rId64"/>
      <p:boldItalic r:id="rId65"/>
    </p:embeddedFont>
    <p:embeddedFont>
      <p:font typeface="Roboto Medium" panose="02000000000000000000" pitchFamily="2" charset="0"/>
      <p:regular r:id="rId66"/>
      <p: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8" roundtripDataSignature="AMtx7mjwylqN3lfd/cF5INEYxZWXze7U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FCFC55-B6AE-4E1D-AE94-EF2969799831}">
  <a:tblStyle styleId="{85FCFC55-B6AE-4E1D-AE94-EF2969799831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9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34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font" Target="fonts/font5.fntdata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4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3.fntdata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98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9412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2657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6511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9969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1881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8715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2489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9673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7608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775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9565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2260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02380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6419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functional requirements could be given by the interviewer, or the interviewer may say “Design Instagram”.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later case, following are some  examples of what you should discuss as options. Interviewer will ask you to focus on a subset of these.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Demonstrate how to identify the microservices based on functional requirements. You can take an example of feed generation service.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Draw the links while explaining how the data flow happens.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Note that the three tiers are being scaled within a single data center. </a:t>
            </a:r>
            <a:br>
              <a:rPr lang="en"/>
            </a:br>
            <a:r>
              <a:rPr lang="en"/>
              <a:t>Cluster manager for app tier could be Zookeeper (linkedin) or etcd (Niloy’s startup), Zookeper also used at Uber, Pinterest. Apache Helix is another option.</a:t>
            </a:r>
            <a:br>
              <a:rPr lang="en"/>
            </a:br>
            <a:r>
              <a:rPr lang="en"/>
              <a:t>Netflix uses hybrid of both horizontal and vertical partitioning.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67709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9" name="Google Shape;30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79921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5" name="Google Shape;39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2" name="Google Shape;43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045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37057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88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Go over the agenda quickly.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388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324158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3"/>
          <p:cNvSpPr txBox="1">
            <a:spLocks noGrp="1"/>
          </p:cNvSpPr>
          <p:nvPr>
            <p:ph type="ctrTitle"/>
          </p:nvPr>
        </p:nvSpPr>
        <p:spPr>
          <a:xfrm>
            <a:off x="706650" y="411425"/>
            <a:ext cx="77307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"/>
              <a:buNone/>
              <a:defRPr sz="60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1" name="Google Shape;11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00600" y="1858950"/>
            <a:ext cx="6542801" cy="14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73"/>
          <p:cNvSpPr txBox="1"/>
          <p:nvPr/>
        </p:nvSpPr>
        <p:spPr>
          <a:xfrm>
            <a:off x="1512950" y="3755800"/>
            <a:ext cx="6330300" cy="9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lank (1 column) ">
  <p:cSld name="TITLE_AND_BODY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2"/>
          <p:cNvSpPr/>
          <p:nvPr/>
        </p:nvSpPr>
        <p:spPr>
          <a:xfrm>
            <a:off x="0" y="0"/>
            <a:ext cx="2309100" cy="5143500"/>
          </a:xfrm>
          <a:prstGeom prst="rect">
            <a:avLst/>
          </a:prstGeom>
          <a:solidFill>
            <a:srgbClr val="3896D2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" name="Google Shape;38;p82"/>
          <p:cNvSpPr txBox="1">
            <a:spLocks noGrp="1"/>
          </p:cNvSpPr>
          <p:nvPr>
            <p:ph type="subTitle" idx="1"/>
          </p:nvPr>
        </p:nvSpPr>
        <p:spPr>
          <a:xfrm>
            <a:off x="238800" y="477750"/>
            <a:ext cx="1831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1 column) (Light Blue text)">
  <p:cSld name="TITLE_AND_BODY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3"/>
          <p:cNvSpPr/>
          <p:nvPr/>
        </p:nvSpPr>
        <p:spPr>
          <a:xfrm>
            <a:off x="0" y="0"/>
            <a:ext cx="2309100" cy="5143500"/>
          </a:xfrm>
          <a:prstGeom prst="rect">
            <a:avLst/>
          </a:prstGeom>
          <a:solidFill>
            <a:srgbClr val="3896D2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" name="Google Shape;41;p83"/>
          <p:cNvSpPr txBox="1">
            <a:spLocks noGrp="1"/>
          </p:cNvSpPr>
          <p:nvPr>
            <p:ph type="subTitle" idx="1"/>
          </p:nvPr>
        </p:nvSpPr>
        <p:spPr>
          <a:xfrm>
            <a:off x="238800" y="477750"/>
            <a:ext cx="1831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42" name="Google Shape;42;p83"/>
          <p:cNvSpPr txBox="1">
            <a:spLocks noGrp="1"/>
          </p:cNvSpPr>
          <p:nvPr>
            <p:ph type="body" idx="2"/>
          </p:nvPr>
        </p:nvSpPr>
        <p:spPr>
          <a:xfrm>
            <a:off x="2471825" y="477750"/>
            <a:ext cx="57000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93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(Light blue/White)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4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3896D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84"/>
          <p:cNvSpPr txBox="1">
            <a:spLocks noGrp="1"/>
          </p:cNvSpPr>
          <p:nvPr>
            <p:ph type="title"/>
          </p:nvPr>
        </p:nvSpPr>
        <p:spPr>
          <a:xfrm>
            <a:off x="311700" y="28577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ira Sans"/>
              <a:buNone/>
              <a:defRPr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●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○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■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●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○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■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●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○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93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Fira Sans"/>
              <a:buChar char="■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47" name="Google Shape;47;p8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93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48" name="Google Shape;48;p84"/>
          <p:cNvSpPr txBox="1">
            <a:spLocks noGrp="1"/>
          </p:cNvSpPr>
          <p:nvPr>
            <p:ph type="title" idx="3"/>
          </p:nvPr>
        </p:nvSpPr>
        <p:spPr>
          <a:xfrm>
            <a:off x="4870950" y="28577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sz="32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(Light blue/White) (Sides Flipped)">
  <p:cSld name="TITLE_AND_TWO_COLUMNS_2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5"/>
          <p:cNvSpPr/>
          <p:nvPr/>
        </p:nvSpPr>
        <p:spPr>
          <a:xfrm>
            <a:off x="4584900" y="0"/>
            <a:ext cx="4572000" cy="5143500"/>
          </a:xfrm>
          <a:prstGeom prst="rect">
            <a:avLst/>
          </a:prstGeom>
          <a:solidFill>
            <a:srgbClr val="3896D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85"/>
          <p:cNvSpPr txBox="1">
            <a:spLocks noGrp="1"/>
          </p:cNvSpPr>
          <p:nvPr>
            <p:ph type="title"/>
          </p:nvPr>
        </p:nvSpPr>
        <p:spPr>
          <a:xfrm>
            <a:off x="311700" y="28577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sz="32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●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3896D2"/>
              </a:buClr>
              <a:buSzPts val="2600"/>
              <a:buFont typeface="Fira Sans"/>
              <a:buChar char="○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93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3896D2"/>
              </a:buClr>
              <a:buSzPts val="2600"/>
              <a:buFont typeface="Fira Sans"/>
              <a:buChar char="■"/>
              <a:defRPr sz="2600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3" name="Google Shape;53;p8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●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○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■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●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○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■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●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Fira Sans"/>
              <a:buChar char="○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93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600"/>
              <a:buFont typeface="Fira Sans"/>
              <a:buChar char="■"/>
              <a:defRPr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4" name="Google Shape;54;p85"/>
          <p:cNvSpPr txBox="1">
            <a:spLocks noGrp="1"/>
          </p:cNvSpPr>
          <p:nvPr>
            <p:ph type="title" idx="3"/>
          </p:nvPr>
        </p:nvSpPr>
        <p:spPr>
          <a:xfrm>
            <a:off x="4870950" y="28577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ira Sans"/>
              <a:buNone/>
              <a:defRPr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Sans"/>
              <a:buNone/>
              <a:defRPr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(Light Blue/White) (Black Text)">
  <p:cSld name="TITLE_AND_TWO_COLUMNS_1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6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3896D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6"/>
          <p:cNvSpPr txBox="1">
            <a:spLocks noGrp="1"/>
          </p:cNvSpPr>
          <p:nvPr>
            <p:ph type="title"/>
          </p:nvPr>
        </p:nvSpPr>
        <p:spPr>
          <a:xfrm>
            <a:off x="311700" y="28577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Fira Sans"/>
              <a:buNone/>
              <a:defRPr sz="3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●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○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■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●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○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■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●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Fira Sans"/>
              <a:buChar char="○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93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600"/>
              <a:buFont typeface="Fira Sans"/>
              <a:buChar char="■"/>
              <a:defRPr sz="26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59" name="Google Shape;59;p8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●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○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■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●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○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■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●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Fira Sans"/>
              <a:buChar char="○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93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600"/>
              <a:buFont typeface="Fira Sans"/>
              <a:buChar char="■"/>
              <a:defRPr sz="2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60" name="Google Shape;60;p86"/>
          <p:cNvSpPr txBox="1">
            <a:spLocks noGrp="1"/>
          </p:cNvSpPr>
          <p:nvPr>
            <p:ph type="title" idx="3"/>
          </p:nvPr>
        </p:nvSpPr>
        <p:spPr>
          <a:xfrm>
            <a:off x="4870950" y="28577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Fira Sans"/>
              <a:buNone/>
              <a:defRPr sz="3200"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rrow (Light Blue Text)">
  <p:cSld name="TITLE_AND_TWO_COLUMNS_1_1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7"/>
          <p:cNvSpPr txBox="1">
            <a:spLocks noGrp="1"/>
          </p:cNvSpPr>
          <p:nvPr>
            <p:ph type="title"/>
          </p:nvPr>
        </p:nvSpPr>
        <p:spPr>
          <a:xfrm>
            <a:off x="239250" y="1832850"/>
            <a:ext cx="32643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sz="3200" b="1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7"/>
          <p:cNvSpPr txBox="1">
            <a:spLocks noGrp="1"/>
          </p:cNvSpPr>
          <p:nvPr>
            <p:ph type="title" idx="2"/>
          </p:nvPr>
        </p:nvSpPr>
        <p:spPr>
          <a:xfrm>
            <a:off x="5646400" y="1832850"/>
            <a:ext cx="32643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sz="3200" b="1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7"/>
          <p:cNvSpPr/>
          <p:nvPr/>
        </p:nvSpPr>
        <p:spPr>
          <a:xfrm>
            <a:off x="3795750" y="2040900"/>
            <a:ext cx="1552500" cy="10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24158"/>
          </a:solidFill>
          <a:ln w="9525" cap="flat" cmpd="sng">
            <a:solidFill>
              <a:srgbClr val="3241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Arrow (Black Text)">
  <p:cSld name="TITLE_AND_TWO_COLUMNS_1_1_1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8"/>
          <p:cNvSpPr txBox="1">
            <a:spLocks noGrp="1"/>
          </p:cNvSpPr>
          <p:nvPr>
            <p:ph type="title"/>
          </p:nvPr>
        </p:nvSpPr>
        <p:spPr>
          <a:xfrm>
            <a:off x="239250" y="1832850"/>
            <a:ext cx="32643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sz="3200" b="1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8"/>
          <p:cNvSpPr txBox="1">
            <a:spLocks noGrp="1"/>
          </p:cNvSpPr>
          <p:nvPr>
            <p:ph type="title" idx="2"/>
          </p:nvPr>
        </p:nvSpPr>
        <p:spPr>
          <a:xfrm>
            <a:off x="5646400" y="1832850"/>
            <a:ext cx="32643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3200"/>
              <a:buFont typeface="Fira Sans"/>
              <a:buNone/>
              <a:defRPr sz="3200" b="1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None/>
              <a:defRPr>
                <a:solidFill>
                  <a:srgbClr val="3896D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88"/>
          <p:cNvSpPr/>
          <p:nvPr/>
        </p:nvSpPr>
        <p:spPr>
          <a:xfrm>
            <a:off x="3795750" y="2040900"/>
            <a:ext cx="1552500" cy="10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24158"/>
          </a:solidFill>
          <a:ln w="9525" cap="flat" cmpd="sng">
            <a:solidFill>
              <a:srgbClr val="32415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White)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Faded White)">
  <p:cSld name="BLANK_2">
    <p:bg>
      <p:bgPr>
        <a:solidFill>
          <a:srgbClr val="F0F3F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Navy Blue)">
  <p:cSld name="BLANK_1">
    <p:bg>
      <p:bgPr>
        <a:solidFill>
          <a:srgbClr val="324158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4">
  <p:cSld name="TITLE_AND_BODY_4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16" name="Google Shape;16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(Light Blue)">
  <p:cSld name="BLANK_1_1">
    <p:bg>
      <p:bgPr>
        <a:solidFill>
          <a:srgbClr val="3896D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3">
  <p:cSld name="TITLE_AND_TWO_COLUMNS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6" name="Google Shape;76;p9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  <a:defRPr sz="1400"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●"/>
              <a:defRPr sz="1200"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Fira Sans"/>
              <a:buChar char="○"/>
              <a:defRPr sz="1200"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Fira Sans"/>
              <a:buChar char="■"/>
              <a:defRPr sz="1200"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7" name="Google Shape;77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Fira Sans"/>
              <a:buNone/>
              <a:defRPr sz="52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9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"/>
              <a:buNone/>
              <a:defRPr sz="2800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" name="Google Shape;81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8" name="Google Shape;88;p9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2" name="Google Shape;92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0" name="Google Shape;100;p9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1" name="Google Shape;101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10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0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10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10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20" name="Google Shape;120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3" name="Google Shape;123;p10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4" name="Google Shape;124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Centered)" type="secHead">
  <p:cSld name="SECTION_HEADER">
    <p:bg>
      <p:bgPr>
        <a:solidFill>
          <a:srgbClr val="324158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6"/>
          <p:cNvSpPr txBox="1">
            <a:spLocks noGrp="1"/>
          </p:cNvSpPr>
          <p:nvPr>
            <p:ph type="title"/>
          </p:nvPr>
        </p:nvSpPr>
        <p:spPr>
          <a:xfrm>
            <a:off x="311700" y="1592700"/>
            <a:ext cx="85206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"/>
              <a:buNone/>
              <a:defRPr sz="6000"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>
  <p:cSld name="SECTION_HEADER_3">
    <p:bg>
      <p:bgPr>
        <a:solidFill>
          <a:srgbClr val="324158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7"/>
          <p:cNvSpPr txBox="1"/>
          <p:nvPr/>
        </p:nvSpPr>
        <p:spPr>
          <a:xfrm>
            <a:off x="1132350" y="2061225"/>
            <a:ext cx="6879300" cy="9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" sz="6000" b="1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Thank You!</a:t>
            </a:r>
            <a:endParaRPr sz="6000" b="1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White/Light Blue)(Centered)">
  <p:cSld name="SECTION_HEADER_2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8"/>
          <p:cNvSpPr txBox="1">
            <a:spLocks noGrp="1"/>
          </p:cNvSpPr>
          <p:nvPr>
            <p:ph type="title"/>
          </p:nvPr>
        </p:nvSpPr>
        <p:spPr>
          <a:xfrm>
            <a:off x="311700" y="1592700"/>
            <a:ext cx="85206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6000"/>
              <a:buFont typeface="Fira Sans"/>
              <a:buNone/>
              <a:defRPr sz="6000" b="1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&amp; Minimal Text (Centered)">
  <p:cSld name="SECTION_HEADER_2_1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9"/>
          <p:cNvSpPr txBox="1">
            <a:spLocks noGrp="1"/>
          </p:cNvSpPr>
          <p:nvPr>
            <p:ph type="title"/>
          </p:nvPr>
        </p:nvSpPr>
        <p:spPr>
          <a:xfrm>
            <a:off x="311700" y="1592700"/>
            <a:ext cx="85206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6000"/>
              <a:buFont typeface="Fira Sans"/>
              <a:buNone/>
              <a:defRPr sz="6000" b="1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79"/>
          <p:cNvSpPr txBox="1">
            <a:spLocks noGrp="1"/>
          </p:cNvSpPr>
          <p:nvPr>
            <p:ph type="subTitle" idx="1"/>
          </p:nvPr>
        </p:nvSpPr>
        <p:spPr>
          <a:xfrm>
            <a:off x="2096875" y="3649625"/>
            <a:ext cx="4923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/Title (Top)">
  <p:cSld name="SECTION_HEADER_1">
    <p:bg>
      <p:bgPr>
        <a:solidFill>
          <a:srgbClr val="324158"/>
        </a:soli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0"/>
          <p:cNvSpPr txBox="1">
            <a:spLocks noGrp="1"/>
          </p:cNvSpPr>
          <p:nvPr>
            <p:ph type="title"/>
          </p:nvPr>
        </p:nvSpPr>
        <p:spPr>
          <a:xfrm>
            <a:off x="311700" y="398275"/>
            <a:ext cx="85206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Font typeface="Fira Sans"/>
              <a:buNone/>
              <a:defRPr sz="6000" b="1">
                <a:latin typeface="Fira Sans"/>
                <a:ea typeface="Fira Sans"/>
                <a:cs typeface="Fira Sans"/>
                <a:sym typeface="Fira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(1 column) (Black text)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1"/>
          <p:cNvSpPr/>
          <p:nvPr/>
        </p:nvSpPr>
        <p:spPr>
          <a:xfrm>
            <a:off x="0" y="0"/>
            <a:ext cx="2309100" cy="5143500"/>
          </a:xfrm>
          <a:prstGeom prst="rect">
            <a:avLst/>
          </a:prstGeom>
          <a:solidFill>
            <a:srgbClr val="3896D2"/>
          </a:solidFill>
          <a:ln>
            <a:noFill/>
          </a:ln>
          <a:effectLst>
            <a:outerShdw blurRad="38100" dist="25400" dir="5400000" rotWithShape="0">
              <a:srgbClr val="000000">
                <a:alpha val="4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4" name="Google Shape;34;p81"/>
          <p:cNvSpPr txBox="1">
            <a:spLocks noGrp="1"/>
          </p:cNvSpPr>
          <p:nvPr>
            <p:ph type="subTitle" idx="1"/>
          </p:nvPr>
        </p:nvSpPr>
        <p:spPr>
          <a:xfrm>
            <a:off x="238800" y="477750"/>
            <a:ext cx="18315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35" name="Google Shape;35;p81"/>
          <p:cNvSpPr txBox="1">
            <a:spLocks noGrp="1"/>
          </p:cNvSpPr>
          <p:nvPr>
            <p:ph type="body" idx="2"/>
          </p:nvPr>
        </p:nvSpPr>
        <p:spPr>
          <a:xfrm>
            <a:off x="2471825" y="477750"/>
            <a:ext cx="5700000" cy="43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●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○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■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●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○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■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●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937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Fira Sans"/>
              <a:buChar char="○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937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2600"/>
              <a:buFont typeface="Fira Sans"/>
              <a:buChar char="■"/>
              <a:defRPr sz="26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324158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96D2"/>
              </a:buClr>
              <a:buSzPts val="2800"/>
              <a:buFont typeface="Fira Sans"/>
              <a:buNone/>
              <a:defRPr sz="2800" b="0" i="0" u="none" strike="noStrike" cap="none">
                <a:solidFill>
                  <a:srgbClr val="3896D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0" i="0" u="none" strike="noStrike" cap="none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●"/>
              <a:defRPr sz="18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pic>
        <p:nvPicPr>
          <p:cNvPr id="8" name="Google Shape;8;p72"/>
          <p:cNvPicPr preferRelativeResize="0"/>
          <p:nvPr/>
        </p:nvPicPr>
        <p:blipFill rotWithShape="1">
          <a:blip r:embed="rId24">
            <a:alphaModFix/>
          </a:blip>
          <a:srcRect l="-15063" t="-9874" r="-2073" b="-7262"/>
          <a:stretch/>
        </p:blipFill>
        <p:spPr>
          <a:xfrm>
            <a:off x="6291600" y="3107525"/>
            <a:ext cx="3451975" cy="34519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"/>
          <p:cNvSpPr txBox="1">
            <a:spLocks noGrp="1"/>
          </p:cNvSpPr>
          <p:nvPr>
            <p:ph type="ctrTitle"/>
          </p:nvPr>
        </p:nvSpPr>
        <p:spPr>
          <a:xfrm>
            <a:off x="706650" y="343050"/>
            <a:ext cx="77307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>
                <a:solidFill>
                  <a:srgbClr val="FFFFFF"/>
                </a:solidFill>
              </a:rPr>
              <a:t>Scalable Systems 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" name="Google Shape;157;p41">
            <a:extLst>
              <a:ext uri="{FF2B5EF4-FFF2-40B4-BE49-F238E27FC236}">
                <a16:creationId xmlns:a16="http://schemas.microsoft.com/office/drawing/2014/main" id="{0FFDB557-8C3B-75F9-BA14-09D330A4CB85}"/>
              </a:ext>
            </a:extLst>
          </p:cNvPr>
          <p:cNvSpPr txBox="1"/>
          <p:nvPr/>
        </p:nvSpPr>
        <p:spPr>
          <a:xfrm>
            <a:off x="172950" y="4322250"/>
            <a:ext cx="39594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Prashant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System Design Instructor @ IK</a:t>
            </a:r>
            <a:endParaRPr dirty="0">
              <a:solidFill>
                <a:srgbClr val="F3F3F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  <a:latin typeface="Roboto Medium"/>
                <a:ea typeface="Roboto Medium"/>
                <a:cs typeface="Roboto Medium"/>
                <a:sym typeface="Roboto Medium"/>
              </a:rPr>
              <a:t>Engineering @ Microsoft</a:t>
            </a:r>
            <a:endParaRPr dirty="0">
              <a:solidFill>
                <a:srgbClr val="999999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C138D6-D007-5646-2994-1F5ED7EA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" y="0"/>
            <a:ext cx="9104645" cy="516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4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ECB1D1-E4BE-8BFB-F66B-B93D0A45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764" y="0"/>
            <a:ext cx="91915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332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48D4A2-E551-9F2D-2CFD-B04100FF8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51"/>
            <a:ext cx="9186484" cy="511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0923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E7290E-07D0-AE15-F2A3-A27297CF7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15" y="0"/>
            <a:ext cx="916022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65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Step 2: Defining Microservices of the system</a:t>
            </a:r>
            <a:endParaRPr sz="2400" dirty="0"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b="1" dirty="0"/>
              <a:t>A microservice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Is an independently deployable service modelled around a business domain.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Loosely coupled, you can change one microservice and deploy it into production without affecting other microservices.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Each Microservice is a black box to other microservice with endpoints exposed.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Small and focused on doing one thing well: owned by a single (2pizza) team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Communicate with each other using language-independent networks APIs (Rest with HTTP).</a:t>
            </a:r>
          </a:p>
        </p:txBody>
      </p:sp>
    </p:spTree>
    <p:extLst>
      <p:ext uri="{BB962C8B-B14F-4D97-AF65-F5344CB8AC3E}">
        <p14:creationId xmlns:p14="http://schemas.microsoft.com/office/powerpoint/2010/main" val="43312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Step 2: Defining Microservices of the system</a:t>
            </a:r>
            <a:endParaRPr sz="2400" dirty="0"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b="1" dirty="0"/>
              <a:t>Bucketize the functional requirements into microservices.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Cluster the requirements such that each cluster can be handled by a different team.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Rule of thumb: if the APIs and data models for 2 functional requirements do not look the same, put them in different buckets.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This is subjective, depends on the individual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After doing this, you will know whether it’s a depth-oriented  problem(~ 1 microservice) or breadth-oriented problem(many microservices) </a:t>
            </a:r>
          </a:p>
        </p:txBody>
      </p:sp>
    </p:spTree>
    <p:extLst>
      <p:ext uri="{BB962C8B-B14F-4D97-AF65-F5344CB8AC3E}">
        <p14:creationId xmlns:p14="http://schemas.microsoft.com/office/powerpoint/2010/main" val="2618034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Step 3: Design the logical architecture</a:t>
            </a:r>
            <a:endParaRPr sz="2400" dirty="0"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Font typeface="+mj-lt"/>
              <a:buAutoNum type="arabicPeriod"/>
            </a:pPr>
            <a:r>
              <a:rPr lang="en-IN" dirty="0"/>
              <a:t>The logical architecture is a block diagram with one block for each microservice.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Draw and explain the data/logic flow between them.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Rule of thumb: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If the client(user or microservice) is waiting for response from the microservice use HTTP/REST APIs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If the client microservice does not expect an immediate response from the server microservice, use a message queue(pub-sub) which is its own microservice.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If data transfer is online, you may use batched ETL(Extract Transform Load) jobs. </a:t>
            </a:r>
          </a:p>
        </p:txBody>
      </p:sp>
    </p:spTree>
    <p:extLst>
      <p:ext uri="{BB962C8B-B14F-4D97-AF65-F5344CB8AC3E}">
        <p14:creationId xmlns:p14="http://schemas.microsoft.com/office/powerpoint/2010/main" val="263088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Step 4: Deep dive into each microservice	</a:t>
            </a:r>
            <a:endParaRPr sz="2400" dirty="0"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b="1" dirty="0"/>
              <a:t>High-level microservice architecture: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In general, each microservice can have, up to three tiers:</a:t>
            </a:r>
          </a:p>
          <a:p>
            <a:pPr marL="800100" lvl="1">
              <a:buFont typeface="+mj-lt"/>
              <a:buAutoNum type="arabicPeriod"/>
            </a:pPr>
            <a:r>
              <a:rPr lang="en-IN" b="1" dirty="0"/>
              <a:t>Backend tier </a:t>
            </a:r>
            <a:r>
              <a:rPr lang="en-IN" dirty="0"/>
              <a:t>with business logic(App server) – this is where your single-machine code conceptually goes</a:t>
            </a:r>
          </a:p>
          <a:p>
            <a:pPr marL="800100" lvl="1">
              <a:buFont typeface="+mj-lt"/>
              <a:buAutoNum type="arabicPeriod"/>
            </a:pPr>
            <a:r>
              <a:rPr lang="en-IN" b="1" dirty="0"/>
              <a:t>Cache tier </a:t>
            </a:r>
            <a:r>
              <a:rPr lang="en-IN" dirty="0"/>
              <a:t>for faster response time(cache) – data here is a subset  of the database tier, but can be stored in any format/data structure</a:t>
            </a:r>
          </a:p>
          <a:p>
            <a:pPr marL="800100" lvl="1">
              <a:buFont typeface="+mj-lt"/>
              <a:buAutoNum type="arabicPeriod"/>
            </a:pPr>
            <a:r>
              <a:rPr lang="en-IN" b="1" dirty="0"/>
              <a:t>Storage tier </a:t>
            </a:r>
            <a:r>
              <a:rPr lang="en-IN" dirty="0"/>
              <a:t>for data storage and retrieval(Database): store in row-major/col-major/files (for movies and other unstructured formats)</a:t>
            </a:r>
          </a:p>
          <a:p>
            <a:pPr marL="482600" lvl="1" indent="0">
              <a:buNone/>
            </a:pPr>
            <a:r>
              <a:rPr lang="en-IN" dirty="0"/>
              <a:t>Note: we don’t worry about front-end tier</a:t>
            </a:r>
          </a:p>
        </p:txBody>
      </p:sp>
    </p:spTree>
    <p:extLst>
      <p:ext uri="{BB962C8B-B14F-4D97-AF65-F5344CB8AC3E}">
        <p14:creationId xmlns:p14="http://schemas.microsoft.com/office/powerpoint/2010/main" val="340612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Step 4: Deep dive into each microservice	</a:t>
            </a:r>
            <a:endParaRPr sz="2400" dirty="0"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Font typeface="+mj-lt"/>
              <a:buAutoNum type="arabicPeriod"/>
            </a:pPr>
            <a:r>
              <a:rPr lang="en-IN" dirty="0"/>
              <a:t>Propose flow across tiers within the microservice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Most of the technical design interviews have meat in this phase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Non-deterministic, every candidate will come with his or her own proposal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Changes from problem to problem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This constitutes the most thinking portion of the interview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Most changes to flunk here unless candidate is prepared</a:t>
            </a:r>
          </a:p>
        </p:txBody>
      </p:sp>
    </p:spTree>
    <p:extLst>
      <p:ext uri="{BB962C8B-B14F-4D97-AF65-F5344CB8AC3E}">
        <p14:creationId xmlns:p14="http://schemas.microsoft.com/office/powerpoint/2010/main" val="1819516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Step 5: Identify the need for scale	</a:t>
            </a:r>
            <a:endParaRPr sz="2400" dirty="0"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dirty="0"/>
              <a:t>In each microservice, identify the need for scale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A deterministic set of reasons can be poses across all interview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Need to scale for storage(storage and cache tiers)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Need to scale for throughput(CPU/IO)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Need to scale for API Parallelization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Need to remove hotspots</a:t>
            </a:r>
          </a:p>
          <a:p>
            <a:pPr marL="800100" lvl="1">
              <a:buFont typeface="+mj-lt"/>
              <a:buAutoNum type="arabicPeriod"/>
            </a:pPr>
            <a:r>
              <a:rPr lang="en-IN" dirty="0"/>
              <a:t>Availability and geo-distribution</a:t>
            </a:r>
          </a:p>
        </p:txBody>
      </p:sp>
    </p:spTree>
    <p:extLst>
      <p:ext uri="{BB962C8B-B14F-4D97-AF65-F5344CB8AC3E}">
        <p14:creationId xmlns:p14="http://schemas.microsoft.com/office/powerpoint/2010/main" val="286865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Today’s Agenda</a:t>
            </a:r>
            <a:endParaRPr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Introduction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Prerequisites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Problem solving Framework</a:t>
            </a:r>
          </a:p>
          <a:p>
            <a:pPr marL="0" indent="0"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Brief Intro to Scalable Systems</a:t>
            </a: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lt1"/>
                </a:solidFill>
              </a:rPr>
              <a:t>Online processing: Design 1, Design Instagram &amp; News Feed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dirty="0">
                <a:solidFill>
                  <a:schemeClr val="lt1"/>
                </a:solidFill>
              </a:rPr>
              <a:t>Online processing: Design 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3894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Step 5: Identify the need for scale	</a:t>
            </a:r>
            <a:endParaRPr sz="2400" dirty="0"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Font typeface="+mj-lt"/>
              <a:buAutoNum type="arabicPeriod"/>
            </a:pPr>
            <a:r>
              <a:rPr lang="en-IN" dirty="0"/>
              <a:t>The constraints or numbers change from problem to problem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Solve algebraically first and then put numbers. Algebraic formula for all problems</a:t>
            </a:r>
          </a:p>
          <a:p>
            <a:pPr marL="342900">
              <a:buFont typeface="+mj-lt"/>
              <a:buAutoNum type="arabicPeriod"/>
            </a:pPr>
            <a:r>
              <a:rPr lang="en-IN" dirty="0"/>
              <a:t>If phase 1 takes more time, don’t spend time on calculations/estimations here unless asked for</a:t>
            </a:r>
          </a:p>
        </p:txBody>
      </p:sp>
    </p:spTree>
    <p:extLst>
      <p:ext uri="{BB962C8B-B14F-4D97-AF65-F5344CB8AC3E}">
        <p14:creationId xmlns:p14="http://schemas.microsoft.com/office/powerpoint/2010/main" val="3532040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A23CBF7-ED18-74A1-F274-324C991DD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0"/>
            <a:ext cx="9144000" cy="51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234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6298A0-F95A-CDCF-AA10-EEF3AE044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73"/>
            <a:ext cx="9144000" cy="512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93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CA99CF-834D-3FB8-AE31-D26726169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24"/>
            <a:ext cx="9144000" cy="513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655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 1</a:t>
            </a:r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dirty="0"/>
              <a:t>Online processing: Design Instagram &amp; News Feed</a:t>
            </a:r>
            <a:endParaRPr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 1: Gathering Requirements</a:t>
            </a:r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399700" cy="3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/>
              <a:t>Functional Requirements:</a:t>
            </a:r>
            <a:endParaRPr sz="16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Upload photo(s).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View photo(s).</a:t>
            </a: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Follow/unfollow other users.</a:t>
            </a:r>
            <a:endParaRPr sz="160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Generate a news feed, based on who the user follows.</a:t>
            </a:r>
            <a:endParaRPr sz="1600"/>
          </a:p>
        </p:txBody>
      </p:sp>
      <p:pic>
        <p:nvPicPr>
          <p:cNvPr id="173" name="Google Shape;17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6700" y="661263"/>
            <a:ext cx="176481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 1: Gathering Requirements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179" name="Google Shape;179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 b="1" dirty="0"/>
              <a:t>Non Functional Requirements</a:t>
            </a:r>
            <a:endParaRPr sz="1600" b="1" dirty="0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Service needs to be highly available (prefer availability over consistency).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Acceptable latency of X milliseconds to generate the news feed, Y </a:t>
            </a:r>
            <a:r>
              <a:rPr lang="en" sz="1600" dirty="0">
                <a:solidFill>
                  <a:schemeClr val="lt1"/>
                </a:solidFill>
              </a:rPr>
              <a:t>milliseconds to view a photo</a:t>
            </a:r>
            <a:r>
              <a:rPr lang="en" sz="1600" dirty="0"/>
              <a:t>.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The systems needs to be highly reliable (no lost photos)</a:t>
            </a:r>
            <a:br>
              <a:rPr lang="en" sz="1600" dirty="0"/>
            </a:br>
            <a:endParaRPr sz="1600" dirty="0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dirty="0">
                <a:solidFill>
                  <a:schemeClr val="lt1"/>
                </a:solidFill>
              </a:rPr>
              <a:t>Total users ~= 1 billion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dirty="0">
                <a:solidFill>
                  <a:schemeClr val="lt1"/>
                </a:solidFill>
              </a:rPr>
              <a:t>Daily active users ~= 500 million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dirty="0">
                <a:solidFill>
                  <a:schemeClr val="lt1"/>
                </a:solidFill>
              </a:rPr>
              <a:t>New photos per second ~= 1000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AutoNum type="arabicPeriod"/>
            </a:pPr>
            <a:r>
              <a:rPr lang="en" sz="1500" dirty="0">
                <a:solidFill>
                  <a:schemeClr val="lt1"/>
                </a:solidFill>
              </a:rPr>
              <a:t>Average photo file size ~= 200kb</a:t>
            </a:r>
            <a:endParaRPr sz="1500" dirty="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AutoNum type="arabicPeriod"/>
            </a:pPr>
            <a:r>
              <a:rPr lang="en" sz="1500" dirty="0">
                <a:solidFill>
                  <a:schemeClr val="lt1"/>
                </a:solidFill>
              </a:rPr>
              <a:t>Avg num of timeline fetches a day by each active user ~= 10</a:t>
            </a:r>
            <a:endParaRPr sz="15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Identify APIs according to Functional Requirements</a:t>
            </a:r>
            <a:endParaRPr/>
          </a:p>
        </p:txBody>
      </p:sp>
      <p:sp>
        <p:nvSpPr>
          <p:cNvPr id="185" name="Google Shape;185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Users should be able to upload and view photos.</a:t>
            </a:r>
            <a:endParaRPr sz="160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>
                <a:solidFill>
                  <a:schemeClr val="lt1"/>
                </a:solidFill>
              </a:rPr>
              <a:t>viewPhoto(photo_id, user_id)</a:t>
            </a:r>
            <a:endParaRPr sz="160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>
                <a:solidFill>
                  <a:schemeClr val="lt1"/>
                </a:solidFill>
              </a:rPr>
              <a:t>viewPhotos(user_id)</a:t>
            </a:r>
            <a:endParaRPr sz="160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>
                <a:solidFill>
                  <a:schemeClr val="lt1"/>
                </a:solidFill>
              </a:rPr>
              <a:t>postPhoto(user_id, photo, location, time_stamp, title, tags[])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Users should be able to follow/unfollow other users.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follow(follower_id, followee_id, time_stamp)</a:t>
            </a:r>
            <a:endParaRPr sz="1600"/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>
                <a:solidFill>
                  <a:schemeClr val="lt1"/>
                </a:solidFill>
              </a:rPr>
              <a:t>unfollow(follower_id, followee_id, time_stamp)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System should generate a news feed for the user, based on who the user follows.</a:t>
            </a:r>
            <a:endParaRPr sz="160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>
                <a:solidFill>
                  <a:schemeClr val="lt1"/>
                </a:solidFill>
              </a:rPr>
              <a:t>generateFeed(user_id, time_stamp, batch_size, batch_range[])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Data Model</a:t>
            </a:r>
            <a:endParaRPr/>
          </a:p>
        </p:txBody>
      </p:sp>
      <p:sp>
        <p:nvSpPr>
          <p:cNvPr id="191" name="Google Shape;191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2782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Photo Table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graphicFrame>
        <p:nvGraphicFramePr>
          <p:cNvPr id="192" name="Google Shape;192;p11"/>
          <p:cNvGraphicFramePr/>
          <p:nvPr/>
        </p:nvGraphicFramePr>
        <p:xfrm>
          <a:off x="492888" y="1620000"/>
          <a:ext cx="2420125" cy="3169680"/>
        </p:xfrm>
        <a:graphic>
          <a:graphicData uri="http://schemas.openxmlformats.org/drawingml/2006/table">
            <a:tbl>
              <a:tblPr>
                <a:noFill/>
                <a:tableStyleId>{85FCFC55-B6AE-4E1D-AE94-EF2969799831}</a:tableStyleId>
              </a:tblPr>
              <a:tblGrid>
                <a:gridCol w="138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PhotoID (pk)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int64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UserID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int64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Description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varchar64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ImgStorePath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varchar64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ThumbnailPath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varchar64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Latitude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int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Longitude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int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TimeStamp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datetime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3" name="Google Shape;193;p11"/>
          <p:cNvSpPr txBox="1">
            <a:spLocks noGrp="1"/>
          </p:cNvSpPr>
          <p:nvPr>
            <p:ph type="body" idx="1"/>
          </p:nvPr>
        </p:nvSpPr>
        <p:spPr>
          <a:xfrm>
            <a:off x="3054900" y="140650"/>
            <a:ext cx="2782500" cy="3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UserTable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FollowTable</a:t>
            </a:r>
            <a:endParaRPr/>
          </a:p>
        </p:txBody>
      </p:sp>
      <p:graphicFrame>
        <p:nvGraphicFramePr>
          <p:cNvPr id="194" name="Google Shape;194;p11"/>
          <p:cNvGraphicFramePr/>
          <p:nvPr/>
        </p:nvGraphicFramePr>
        <p:xfrm>
          <a:off x="3159888" y="636770"/>
          <a:ext cx="2420125" cy="2773470"/>
        </p:xfrm>
        <a:graphic>
          <a:graphicData uri="http://schemas.openxmlformats.org/drawingml/2006/table">
            <a:tbl>
              <a:tblPr>
                <a:noFill/>
                <a:tableStyleId>{85FCFC55-B6AE-4E1D-AE94-EF2969799831}</a:tableStyleId>
              </a:tblPr>
              <a:tblGrid>
                <a:gridCol w="1389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UserID (pk)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int64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Name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varchar32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Email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varchar32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DOB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datetime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Zipcode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int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CreateTime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datetime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LastLogin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datetime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5" name="Google Shape;195;p11"/>
          <p:cNvSpPr txBox="1">
            <a:spLocks noGrp="1"/>
          </p:cNvSpPr>
          <p:nvPr>
            <p:ph type="body" idx="1"/>
          </p:nvPr>
        </p:nvSpPr>
        <p:spPr>
          <a:xfrm>
            <a:off x="5874300" y="361650"/>
            <a:ext cx="2782500" cy="42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NewsFeedTable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graphicFrame>
        <p:nvGraphicFramePr>
          <p:cNvPr id="196" name="Google Shape;196;p11"/>
          <p:cNvGraphicFramePr/>
          <p:nvPr/>
        </p:nvGraphicFramePr>
        <p:xfrm>
          <a:off x="6055488" y="995200"/>
          <a:ext cx="2420125" cy="1584840"/>
        </p:xfrm>
        <a:graphic>
          <a:graphicData uri="http://schemas.openxmlformats.org/drawingml/2006/table">
            <a:tbl>
              <a:tblPr>
                <a:noFill/>
                <a:tableStyleId>{85FCFC55-B6AE-4E1D-AE94-EF2969799831}</a:tableStyleId>
              </a:tblPr>
              <a:tblGrid>
                <a:gridCol w="139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0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UserID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int64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FeedItemId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int64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PhotoID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int64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TimeStamp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datetime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97" name="Google Shape;197;p11"/>
          <p:cNvGraphicFramePr/>
          <p:nvPr/>
        </p:nvGraphicFramePr>
        <p:xfrm>
          <a:off x="3159888" y="3951775"/>
          <a:ext cx="2714400" cy="1188630"/>
        </p:xfrm>
        <a:graphic>
          <a:graphicData uri="http://schemas.openxmlformats.org/drawingml/2006/table">
            <a:tbl>
              <a:tblPr>
                <a:noFill/>
                <a:tableStyleId>{85FCFC55-B6AE-4E1D-AE94-EF2969799831}</a:tableStyleId>
              </a:tblPr>
              <a:tblGrid>
                <a:gridCol w="179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FollowerID (pk)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int64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FolloweeID (+pk)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int64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TimeStamp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datetime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 2: Defining Microservices</a:t>
            </a:r>
            <a:endParaRPr/>
          </a:p>
        </p:txBody>
      </p:sp>
      <p:sp>
        <p:nvSpPr>
          <p:cNvPr id="203" name="Google Shape;203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ViewService</a:t>
            </a: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PostService </a:t>
            </a: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FollowService</a:t>
            </a: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NewsFeedService</a:t>
            </a:r>
            <a:endParaRPr sz="1500"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AccountService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500">
                <a:solidFill>
                  <a:schemeClr val="lt1"/>
                </a:solidFill>
              </a:rPr>
              <a:t>Breadth Oriented Problem</a:t>
            </a:r>
            <a:br>
              <a:rPr lang="en" sz="1500">
                <a:solidFill>
                  <a:schemeClr val="lt1"/>
                </a:solidFill>
              </a:rPr>
            </a:br>
            <a:endParaRPr sz="1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3A70C-96DE-957D-B9BA-5E76CBF03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" y="0"/>
            <a:ext cx="910883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84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 3: Logical block diagram</a:t>
            </a:r>
            <a:endParaRPr/>
          </a:p>
        </p:txBody>
      </p:sp>
      <p:sp>
        <p:nvSpPr>
          <p:cNvPr id="209" name="Google Shape;209;p13"/>
          <p:cNvSpPr txBox="1">
            <a:spLocks noGrp="1"/>
          </p:cNvSpPr>
          <p:nvPr>
            <p:ph type="body" idx="1"/>
          </p:nvPr>
        </p:nvSpPr>
        <p:spPr>
          <a:xfrm>
            <a:off x="193150" y="956375"/>
            <a:ext cx="8520600" cy="3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500"/>
              <a:t> </a:t>
            </a:r>
            <a:endParaRPr sz="1500"/>
          </a:p>
        </p:txBody>
      </p:sp>
      <p:sp>
        <p:nvSpPr>
          <p:cNvPr id="210" name="Google Shape;210;p13"/>
          <p:cNvSpPr/>
          <p:nvPr/>
        </p:nvSpPr>
        <p:spPr>
          <a:xfrm>
            <a:off x="5781650" y="2670825"/>
            <a:ext cx="9000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ViewSvc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3"/>
          <p:cNvSpPr/>
          <p:nvPr/>
        </p:nvSpPr>
        <p:spPr>
          <a:xfrm>
            <a:off x="2805975" y="2670813"/>
            <a:ext cx="9000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PostSvc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3"/>
          <p:cNvSpPr/>
          <p:nvPr/>
        </p:nvSpPr>
        <p:spPr>
          <a:xfrm>
            <a:off x="1126250" y="2695875"/>
            <a:ext cx="10476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FollowSvc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3"/>
          <p:cNvSpPr/>
          <p:nvPr/>
        </p:nvSpPr>
        <p:spPr>
          <a:xfrm>
            <a:off x="4091913" y="2670813"/>
            <a:ext cx="1165200" cy="39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NewsFeed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Svc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3"/>
          <p:cNvSpPr/>
          <p:nvPr/>
        </p:nvSpPr>
        <p:spPr>
          <a:xfrm>
            <a:off x="3064675" y="1749025"/>
            <a:ext cx="26145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Gateway / Web Servers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3"/>
          <p:cNvSpPr/>
          <p:nvPr/>
        </p:nvSpPr>
        <p:spPr>
          <a:xfrm>
            <a:off x="7302300" y="2705100"/>
            <a:ext cx="1283400" cy="342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AccountSvc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 4: PostService</a:t>
            </a:r>
            <a:endParaRPr/>
          </a:p>
        </p:txBody>
      </p:sp>
      <p:pic>
        <p:nvPicPr>
          <p:cNvPr id="221" name="Google Shape;2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00" y="1017725"/>
            <a:ext cx="930575" cy="20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4525" y="1093925"/>
            <a:ext cx="895395" cy="19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9750" y="2895600"/>
            <a:ext cx="1013500" cy="2194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4"/>
          <p:cNvSpPr txBox="1"/>
          <p:nvPr/>
        </p:nvSpPr>
        <p:spPr>
          <a:xfrm>
            <a:off x="7926800" y="1189575"/>
            <a:ext cx="7335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Client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52350" y="1991725"/>
            <a:ext cx="1215600" cy="597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PostService</a:t>
            </a:r>
            <a:b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(App Tier)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6" name="Google Shape;226;p14"/>
          <p:cNvSpPr/>
          <p:nvPr/>
        </p:nvSpPr>
        <p:spPr>
          <a:xfrm>
            <a:off x="7418600" y="3680975"/>
            <a:ext cx="633000" cy="5727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7" name="Google Shape;227;p14"/>
          <p:cNvCxnSpPr>
            <a:stCxn id="225" idx="2"/>
            <a:endCxn id="226" idx="1"/>
          </p:cNvCxnSpPr>
          <p:nvPr/>
        </p:nvCxnSpPr>
        <p:spPr>
          <a:xfrm flipH="1">
            <a:off x="7734950" y="2589025"/>
            <a:ext cx="25200" cy="1092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8" name="Google Shape;228;p14"/>
          <p:cNvCxnSpPr>
            <a:stCxn id="224" idx="2"/>
            <a:endCxn id="229" idx="1"/>
          </p:cNvCxnSpPr>
          <p:nvPr/>
        </p:nvCxnSpPr>
        <p:spPr>
          <a:xfrm>
            <a:off x="8293550" y="1591275"/>
            <a:ext cx="302100" cy="1251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29" name="Google Shape;229;p14"/>
          <p:cNvSpPr/>
          <p:nvPr/>
        </p:nvSpPr>
        <p:spPr>
          <a:xfrm>
            <a:off x="8038050" y="2842775"/>
            <a:ext cx="1115100" cy="5727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ImageStore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0" name="Google Shape;230;p14"/>
          <p:cNvCxnSpPr>
            <a:stCxn id="224" idx="2"/>
            <a:endCxn id="225" idx="0"/>
          </p:cNvCxnSpPr>
          <p:nvPr/>
        </p:nvCxnSpPr>
        <p:spPr>
          <a:xfrm flipH="1">
            <a:off x="7760150" y="1591275"/>
            <a:ext cx="533400" cy="40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1" name="Google Shape;231;p14"/>
          <p:cNvSpPr txBox="1"/>
          <p:nvPr/>
        </p:nvSpPr>
        <p:spPr>
          <a:xfrm>
            <a:off x="1988100" y="1000075"/>
            <a:ext cx="5536500" cy="40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Tiers: App server tier, Cache or In-memory tier, Storage tier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Flow of APIs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 app converts the photo in proper resolution and format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asks the server for a signed URL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 creates meta-data rec in db, returns signed URL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directly stores the img in img store using the signed URL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 communicates success/failure to the server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Server updates meta-data record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Model: K-V pair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K: PhotoID: V: desc, img store path, other properties</a:t>
            </a: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Cache tier - Not needed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store in Storage tier - as a row oriented K-V store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APIs 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postPhoto(userID, location, time_stamp, ...)</a:t>
            </a: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in APIs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Generate photo id (Snowflake or KGS?)</a:t>
            </a: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Generate signed URL</a:t>
            </a: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Create(K.V) - CRUD</a:t>
            </a: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 Recall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scaling up the solution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311700" y="1152475"/>
            <a:ext cx="8520600" cy="3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each microservice </a:t>
            </a: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Check whether each tier needs to scale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deterministic set of reasons can be posed across all interviews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storage (storage and cache tiers)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throughput (CPU/IO)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API parallelization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remove hotspots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Availability and Geo-distribution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constraints or numbers change from problem to problem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Solve algebraically first and then put numbers. Algebraic formula is same for all problems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phase 1 takes more time, do not spend time on calculations unless asked for.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5: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 Post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Service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243" name="Google Shape;243;p16"/>
          <p:cNvSpPr txBox="1"/>
          <p:nvPr/>
        </p:nvSpPr>
        <p:spPr>
          <a:xfrm>
            <a:off x="311700" y="1152475"/>
            <a:ext cx="8520600" cy="3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each microservice 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deterministic set of reasons can be posed across all interviews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storage (storage and cache tiers) - Yes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throughput (CPU/IO) - Yes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API parallelization - No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remove hotspots - No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Availability and Geo-distribution - Yes</a:t>
            </a:r>
            <a:b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Solve algebraically first and then put numbers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Total users ~= 1 billion</a:t>
            </a:r>
            <a:endParaRPr sz="14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Daily active users ~= 500 million</a:t>
            </a:r>
            <a:endParaRPr sz="14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New photos per second ~= 1000</a:t>
            </a:r>
            <a:endParaRPr sz="14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Average photo file size ~= 200kb</a:t>
            </a:r>
            <a:br>
              <a:rPr lang="en" sz="14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look at each tier separately.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5: 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Post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Service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255" name="Google Shape;255;p18"/>
          <p:cNvSpPr txBox="1"/>
          <p:nvPr/>
        </p:nvSpPr>
        <p:spPr>
          <a:xfrm>
            <a:off x="311700" y="1152475"/>
            <a:ext cx="8520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DB Tier 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Image store estimation</a:t>
            </a: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Total space required for 10 years of photos (w/o replication or growth)</a:t>
            </a: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= 10 years * ~400 days per year * ~100k sec in a day * 1000 pic per s * 200 kb</a:t>
            </a: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= 80,000,000,000,000,000 b = ~80 Pb</a:t>
            </a: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(more space will be needed for replication)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Meta-data estimation</a:t>
            </a: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PhotoTable: PhotoId(int64) + UserId(int64) + title(varchar 64) + ImgStorePath(varchar 64) + ThumbnailPath (varchar 64) + PhotoLatitude(int) + PhotoLongitude(int) + TimeStamp(datetime) + numLikes(int) + numComments(int)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= 228 bytes per row * 400 billion photos ~= 100 TB w/o replication.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4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5: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 Post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Service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249" name="Google Shape;249;p17"/>
          <p:cNvSpPr txBox="1"/>
          <p:nvPr/>
        </p:nvSpPr>
        <p:spPr>
          <a:xfrm>
            <a:off x="311700" y="1152475"/>
            <a:ext cx="8520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Tier </a:t>
            </a: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Let t = CPU work time in ms from a single thread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 number of operations per second handled by single thread = 1000/t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Number of concurrent threads in a commodity server = 100-200 (</a:t>
            </a:r>
            <a:r>
              <a:rPr lang="en" sz="1500" b="1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determined by experiments</a:t>
            </a: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)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 the number of API calls a server can handle per second ~ 100000/t, operating at full capacity. 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But typical servers operate at 30-40% capacity, so roughly </a:t>
            </a:r>
            <a:r>
              <a:rPr lang="en" sz="1500" b="1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30000/t API calls per server</a:t>
            </a: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Assuming creating signed URL and later on updating the DB each take ~30 ms.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Plug in t = 30 ms in above formula = 30000/30 = 1000 rps per server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For 1000 photos per sec, we’ll have 2000 operations (1 for signed URL and 1 for updating the DB) ~= 2 servers.</a:t>
            </a: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"/>
              <a:buChar char="○"/>
            </a:pPr>
            <a:r>
              <a:rPr lang="en" sz="15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The correctness of above will be determined by optimal number of threads.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 Recall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ropos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ing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distributed architecture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261" name="Google Shape;261;p19"/>
          <p:cNvSpPr txBox="1"/>
          <p:nvPr/>
        </p:nvSpPr>
        <p:spPr>
          <a:xfrm>
            <a:off x="311700" y="1152475"/>
            <a:ext cx="8520600" cy="34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each microservice 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a tier needs scale, scale the tier and propose the distributed system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is the most deterministic portion of the solution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Draw a generic distributed architecture per tier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app server tier and </a:t>
            </a:r>
            <a:r>
              <a:rPr lang="en" sz="13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stateless</a:t>
            </a: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just round robin requests 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cache or storage tier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■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Partition the data into </a:t>
            </a:r>
            <a:r>
              <a:rPr lang="en" sz="13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shards </a:t>
            </a: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 buckets to suit requirements of scale (changes from problem to problem)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■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 algorithm to place shards in servers (</a:t>
            </a:r>
            <a:r>
              <a:rPr lang="en" sz="1300" b="0" i="1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consistent hashing</a:t>
            </a: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 (same across all problems)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■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Explain how APIs work in this sharded setting (problem specific)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■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 replication (same across all problems)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■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Propose CP or AP (algorithms for CAP theorem do not change from problem to problem)</a:t>
            </a:r>
            <a:b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3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is how each microservice looks within a single data center, either on-premise or VPC in cloud</a:t>
            </a:r>
            <a:endParaRPr sz="13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 6: PostService: Reasons for partitioning / sharding</a:t>
            </a:r>
            <a:endParaRPr/>
          </a:p>
        </p:txBody>
      </p:sp>
      <p:sp>
        <p:nvSpPr>
          <p:cNvPr id="267" name="Google Shape;267;p20"/>
          <p:cNvSpPr txBox="1">
            <a:spLocks noGrp="1"/>
          </p:cNvSpPr>
          <p:nvPr>
            <p:ph type="body" idx="1"/>
          </p:nvPr>
        </p:nvSpPr>
        <p:spPr>
          <a:xfrm>
            <a:off x="311700" y="14572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If the size of the data is very large</a:t>
            </a:r>
            <a:endParaRPr sz="1600" dirty="0"/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dirty="0"/>
              <a:t>If the query throughput is very high (and includes writes)</a:t>
            </a:r>
            <a:endParaRPr sz="16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600" dirty="0">
                <a:solidFill>
                  <a:schemeClr val="lt1"/>
                </a:solidFill>
              </a:rPr>
              <a:t>PhotoTable ~= 100 TB w/o replication.</a:t>
            </a:r>
            <a:endParaRPr sz="1600" dirty="0"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lt1"/>
                </a:solidFill>
              </a:rPr>
              <a:t>Assuming 1 shard could hold 4TB, we’ll need ~25 shards (w/o replication).</a:t>
            </a:r>
            <a:br>
              <a:rPr lang="en" sz="1600" dirty="0">
                <a:solidFill>
                  <a:schemeClr val="lt1"/>
                </a:solidFill>
              </a:rPr>
            </a:br>
            <a:r>
              <a:rPr lang="en" sz="1600" dirty="0">
                <a:solidFill>
                  <a:schemeClr val="lt1"/>
                </a:solidFill>
              </a:rPr>
              <a:t>But what should we shard on?</a:t>
            </a:r>
            <a:endParaRPr sz="1600" dirty="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 dirty="0">
                <a:solidFill>
                  <a:schemeClr val="lt1"/>
                </a:solidFill>
              </a:rPr>
              <a:t>UserID</a:t>
            </a:r>
            <a:endParaRPr sz="1600" dirty="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 dirty="0">
                <a:solidFill>
                  <a:schemeClr val="lt1"/>
                </a:solidFill>
              </a:rPr>
              <a:t>PhotoID</a:t>
            </a:r>
            <a:endParaRPr sz="1600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 6: PostService:</a:t>
            </a:r>
            <a:endParaRPr/>
          </a:p>
        </p:txBody>
      </p:sp>
      <p:sp>
        <p:nvSpPr>
          <p:cNvPr id="273" name="Google Shape;27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Given a key, which node should I go to (ignore replication for now)? And once I am at the right node, how do I access the relevant record?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Option 1: Assign records to nodes randomly. Would this work?</a:t>
            </a:r>
            <a:br>
              <a:rPr lang="en"/>
            </a:br>
            <a:br>
              <a:rPr lang="en"/>
            </a:br>
            <a:r>
              <a:rPr lang="en"/>
              <a:t>Option 2: Based on key range</a:t>
            </a:r>
            <a:br>
              <a:rPr lang="en"/>
            </a:br>
            <a:br>
              <a:rPr lang="en"/>
            </a:br>
            <a:r>
              <a:rPr lang="en"/>
              <a:t>Option 3: Based on the “hash of the key” range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 6: PostService</a:t>
            </a:r>
            <a:endParaRPr/>
          </a:p>
        </p:txBody>
      </p:sp>
      <p:sp>
        <p:nvSpPr>
          <p:cNvPr id="285" name="Google Shape;285;p23"/>
          <p:cNvSpPr txBox="1"/>
          <p:nvPr/>
        </p:nvSpPr>
        <p:spPr>
          <a:xfrm>
            <a:off x="311700" y="1268025"/>
            <a:ext cx="8520600" cy="29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Sharding</a:t>
            </a: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Horizontal sharding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Map subsets of photos to a single shards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Placement of shards in servers</a:t>
            </a: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Consistent hashing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Replication </a:t>
            </a: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Yes for availability as well as for throughput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reduce latency for geographically distributed users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CP or AP?</a:t>
            </a:r>
            <a:endParaRPr sz="1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AP: does not need to be strictly nanosecond level consistent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2320007"/>
            <a:ext cx="8520600" cy="491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/>
              <a:t>Difference between DSA and System Design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Distributed Architecture - PostService</a:t>
            </a:r>
            <a:endParaRPr/>
          </a:p>
        </p:txBody>
      </p:sp>
      <p:sp>
        <p:nvSpPr>
          <p:cNvPr id="291" name="Google Shape;29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92" name="Google Shape;29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52475"/>
            <a:ext cx="9144000" cy="384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>
            <a:spLocks noGrp="1"/>
          </p:cNvSpPr>
          <p:nvPr>
            <p:ph type="title"/>
          </p:nvPr>
        </p:nvSpPr>
        <p:spPr>
          <a:xfrm>
            <a:off x="311700" y="237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Distributed Architecture - PostService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298" name="Google Shape;29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99" name="Google Shape;29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09710"/>
            <a:ext cx="9144000" cy="4333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311700" y="361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Distributed Architecture - PostService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06" name="Google Shape;30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2850" y="1017725"/>
            <a:ext cx="8324876" cy="41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 4: ViewService</a:t>
            </a:r>
            <a:endParaRPr/>
          </a:p>
        </p:txBody>
      </p:sp>
      <p:pic>
        <p:nvPicPr>
          <p:cNvPr id="312" name="Google Shape;31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75" y="986288"/>
            <a:ext cx="176481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7"/>
          <p:cNvSpPr txBox="1"/>
          <p:nvPr/>
        </p:nvSpPr>
        <p:spPr>
          <a:xfrm>
            <a:off x="7012400" y="1265775"/>
            <a:ext cx="7335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Client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6771350" y="2067925"/>
            <a:ext cx="1215600" cy="5973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ViewService</a:t>
            </a:r>
            <a:b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</a:b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(App Tier)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5" name="Google Shape;315;p27"/>
          <p:cNvSpPr txBox="1"/>
          <p:nvPr/>
        </p:nvSpPr>
        <p:spPr>
          <a:xfrm>
            <a:off x="6962300" y="3117275"/>
            <a:ext cx="7836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Cache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6" name="Google Shape;316;p27"/>
          <p:cNvSpPr/>
          <p:nvPr/>
        </p:nvSpPr>
        <p:spPr>
          <a:xfrm>
            <a:off x="8256800" y="3680975"/>
            <a:ext cx="633000" cy="5727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7" name="Google Shape;317;p27"/>
          <p:cNvCxnSpPr>
            <a:endCxn id="315" idx="0"/>
          </p:cNvCxnSpPr>
          <p:nvPr/>
        </p:nvCxnSpPr>
        <p:spPr>
          <a:xfrm flipH="1">
            <a:off x="7354100" y="2657975"/>
            <a:ext cx="24900" cy="4593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8" name="Google Shape;318;p27"/>
          <p:cNvCxnSpPr>
            <a:stCxn id="315" idx="3"/>
            <a:endCxn id="316" idx="1"/>
          </p:cNvCxnSpPr>
          <p:nvPr/>
        </p:nvCxnSpPr>
        <p:spPr>
          <a:xfrm>
            <a:off x="7745900" y="3318125"/>
            <a:ext cx="827400" cy="362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p27"/>
          <p:cNvSpPr txBox="1"/>
          <p:nvPr/>
        </p:nvSpPr>
        <p:spPr>
          <a:xfrm>
            <a:off x="8213450" y="1898075"/>
            <a:ext cx="5232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CDN</a:t>
            </a:r>
            <a:endParaRPr sz="1400" b="0" i="0" u="none" strike="noStrike" cap="none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20" name="Google Shape;320;p27"/>
          <p:cNvCxnSpPr>
            <a:stCxn id="313" idx="3"/>
            <a:endCxn id="319" idx="0"/>
          </p:cNvCxnSpPr>
          <p:nvPr/>
        </p:nvCxnSpPr>
        <p:spPr>
          <a:xfrm>
            <a:off x="7745900" y="1466625"/>
            <a:ext cx="729300" cy="431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1" name="Google Shape;321;p27"/>
          <p:cNvSpPr/>
          <p:nvPr/>
        </p:nvSpPr>
        <p:spPr>
          <a:xfrm>
            <a:off x="7961850" y="2766575"/>
            <a:ext cx="1115100" cy="5727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ImageStore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27"/>
          <p:cNvCxnSpPr/>
          <p:nvPr/>
        </p:nvCxnSpPr>
        <p:spPr>
          <a:xfrm>
            <a:off x="7379150" y="1667475"/>
            <a:ext cx="0" cy="40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3" name="Google Shape;323;p27"/>
          <p:cNvSpPr txBox="1"/>
          <p:nvPr/>
        </p:nvSpPr>
        <p:spPr>
          <a:xfrm>
            <a:off x="1683300" y="1000075"/>
            <a:ext cx="5536500" cy="38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Tiers: App server tier, Cache or In-memory tier, Storage tier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Flow of APIs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Check if meta-data is available in cache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yes, fetch and send it with cdn url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not, read from db, fetch likes, comments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○"/>
            </a:pPr>
            <a:r>
              <a:rPr lang="en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Update cache, return to user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Model: K-V pair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K: PhotoID: V: desc, img store path, other properties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K: UserID: V: a list of photos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store in Cache tier - Hashmap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How to store in Storage tier - as a row oriented K-V store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APIs 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viewPhoto(PhotoID)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viewPhotos(UserID)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●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Algorithm in APIs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Simple K-V workload to fetch basic data (CRUD)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○"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Fetch and aggregate like status, comments</a:t>
            </a: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4" name="Google Shape;324;p27"/>
          <p:cNvCxnSpPr>
            <a:stCxn id="319" idx="2"/>
            <a:endCxn id="321" idx="1"/>
          </p:cNvCxnSpPr>
          <p:nvPr/>
        </p:nvCxnSpPr>
        <p:spPr>
          <a:xfrm>
            <a:off x="8475050" y="2299775"/>
            <a:ext cx="44400" cy="46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5: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ViewService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Scale up the solution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311700" y="1152475"/>
            <a:ext cx="8520600" cy="3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each microservice 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deterministic set of reasons can be posed across all interviews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storage (storage and cache tiers) - Yes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throughput (CPU/IO) - Yes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API parallelization - No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remove hotspots - No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Availability and Geo-distribution - Yes</a:t>
            </a:r>
            <a:b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Solve algebraically first and then put numbers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Total users ~= 1 billion</a:t>
            </a:r>
            <a:endParaRPr sz="14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Daily active users ~= 500 million</a:t>
            </a:r>
            <a:endParaRPr sz="14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Photo views per second ~= 20000</a:t>
            </a:r>
            <a:endParaRPr sz="14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Average photo file size ~= 200kb</a:t>
            </a:r>
            <a:br>
              <a:rPr lang="en" sz="14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2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look at each tier separately.</a:t>
            </a: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5: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Need for scale in ViewService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336" name="Google Shape;336;p29"/>
          <p:cNvSpPr txBox="1"/>
          <p:nvPr/>
        </p:nvSpPr>
        <p:spPr>
          <a:xfrm>
            <a:off x="311700" y="1152475"/>
            <a:ext cx="8520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Tier </a:t>
            </a: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Let t = CPU work time in ms from a single thread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 number of operations per second handled by single thread = 1000/t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Number of concurrent threads in a commodity server = 100-200 (determined by experiments)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 the number of API calls a server can handle per second ~ 100000/t, operating at full capacity. 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But typical servers operate at 30-40% capacity, so roughly </a:t>
            </a:r>
            <a:r>
              <a:rPr lang="en" sz="1500" b="1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30000/t API calls per server</a:t>
            </a: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Since we are not sending the photo, but leveraging CDN, let’s assume that each photo fetch takes around 60 ms.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Plug in t = 60 ms in above formula = 30000/60 = 500 rps per server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"/>
              <a:buChar char="○"/>
            </a:pPr>
            <a:r>
              <a:rPr lang="en" sz="1500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For 20,000 views per sec ~= 20000/500 = 40 servers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5: Need for scale in ViewService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342" name="Google Shape;342;p30"/>
          <p:cNvSpPr txBox="1"/>
          <p:nvPr/>
        </p:nvSpPr>
        <p:spPr>
          <a:xfrm>
            <a:off x="311700" y="1152475"/>
            <a:ext cx="8520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Cache Tier 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Even though we did DB estimation for 10 years, we don’t need to store a fraction of that amount in cache.</a:t>
            </a: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We can store last 5 days worth of photos’ metadata in cache</a:t>
            </a: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 5 days * 100,000 sec * 1000 pic per s ~= 500 million</a:t>
            </a: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500 million * ~200 bytes per pic (meta data) ~= 100 GB</a:t>
            </a: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Theoretically it could fit in 2 machines with 64 GB RAM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4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6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Distributed Architecture in 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ViewService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311700" y="115247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Same as before</a:t>
            </a:r>
            <a:r>
              <a:rPr lang="en" sz="1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○"/>
            </a:pPr>
            <a:r>
              <a:rPr lang="en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Stateless app servers</a:t>
            </a: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○"/>
            </a:pPr>
            <a:r>
              <a:rPr lang="en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Shard the data</a:t>
            </a: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○"/>
            </a:pPr>
            <a:r>
              <a:rPr lang="en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Consistent Hashing</a:t>
            </a:r>
            <a:endParaRPr sz="15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○"/>
            </a:pPr>
            <a:r>
              <a:rPr lang="en"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CP or AP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News Feed</a:t>
            </a:r>
            <a:endParaRPr/>
          </a:p>
        </p:txBody>
      </p:sp>
      <p:sp>
        <p:nvSpPr>
          <p:cNvPr id="354" name="Google Shape;354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" sz="1600">
                <a:solidFill>
                  <a:schemeClr val="lt1"/>
                </a:solidFill>
              </a:rPr>
              <a:t>Things get a little complicated?</a:t>
            </a:r>
            <a:br>
              <a:rPr lang="en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Logical Architecture (pretending we have 1 server)</a:t>
            </a:r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/>
              <a:t>      News Feed Generation                                                            PostService</a:t>
            </a:r>
            <a:endParaRPr sz="160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600"/>
          </a:p>
        </p:txBody>
      </p:sp>
      <p:sp>
        <p:nvSpPr>
          <p:cNvPr id="361" name="Google Shape;361;p33"/>
          <p:cNvSpPr txBox="1"/>
          <p:nvPr/>
        </p:nvSpPr>
        <p:spPr>
          <a:xfrm>
            <a:off x="1297400" y="1646775"/>
            <a:ext cx="7335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Client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2" name="Google Shape;362;p33"/>
          <p:cNvSpPr txBox="1"/>
          <p:nvPr/>
        </p:nvSpPr>
        <p:spPr>
          <a:xfrm>
            <a:off x="834950" y="2448925"/>
            <a:ext cx="15894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NewsFeedService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1247300" y="3269675"/>
            <a:ext cx="7836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Cache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4" name="Google Shape;364;p33"/>
          <p:cNvSpPr/>
          <p:nvPr/>
        </p:nvSpPr>
        <p:spPr>
          <a:xfrm>
            <a:off x="1322600" y="4061975"/>
            <a:ext cx="633000" cy="5727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5" name="Google Shape;365;p33"/>
          <p:cNvCxnSpPr>
            <a:stCxn id="361" idx="2"/>
            <a:endCxn id="362" idx="0"/>
          </p:cNvCxnSpPr>
          <p:nvPr/>
        </p:nvCxnSpPr>
        <p:spPr>
          <a:xfrm flipH="1">
            <a:off x="1629650" y="2048475"/>
            <a:ext cx="34500" cy="40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6" name="Google Shape;366;p33"/>
          <p:cNvCxnSpPr/>
          <p:nvPr/>
        </p:nvCxnSpPr>
        <p:spPr>
          <a:xfrm>
            <a:off x="1664150" y="2886675"/>
            <a:ext cx="0" cy="40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7" name="Google Shape;367;p33"/>
          <p:cNvCxnSpPr>
            <a:stCxn id="363" idx="2"/>
            <a:endCxn id="364" idx="1"/>
          </p:cNvCxnSpPr>
          <p:nvPr/>
        </p:nvCxnSpPr>
        <p:spPr>
          <a:xfrm>
            <a:off x="1639100" y="3671375"/>
            <a:ext cx="0" cy="390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68" name="Google Shape;368;p33"/>
          <p:cNvSpPr txBox="1"/>
          <p:nvPr/>
        </p:nvSpPr>
        <p:spPr>
          <a:xfrm>
            <a:off x="4631150" y="2448925"/>
            <a:ext cx="14034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FanOutService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9" name="Google Shape;369;p33"/>
          <p:cNvSpPr txBox="1"/>
          <p:nvPr/>
        </p:nvSpPr>
        <p:spPr>
          <a:xfrm>
            <a:off x="2695100" y="3269675"/>
            <a:ext cx="15342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FeedGenService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70" name="Google Shape;370;p33"/>
          <p:cNvCxnSpPr>
            <a:stCxn id="371" idx="1"/>
            <a:endCxn id="368" idx="3"/>
          </p:cNvCxnSpPr>
          <p:nvPr/>
        </p:nvCxnSpPr>
        <p:spPr>
          <a:xfrm rot="10800000">
            <a:off x="6034550" y="2649775"/>
            <a:ext cx="2796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2" name="Google Shape;372;p33"/>
          <p:cNvCxnSpPr>
            <a:stCxn id="368" idx="1"/>
            <a:endCxn id="373" idx="4"/>
          </p:cNvCxnSpPr>
          <p:nvPr/>
        </p:nvCxnSpPr>
        <p:spPr>
          <a:xfrm rot="10800000">
            <a:off x="4409150" y="2620975"/>
            <a:ext cx="222000" cy="28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4" name="Google Shape;374;p33"/>
          <p:cNvSpPr txBox="1"/>
          <p:nvPr/>
        </p:nvSpPr>
        <p:spPr>
          <a:xfrm>
            <a:off x="6555200" y="1646775"/>
            <a:ext cx="7335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Client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1" name="Google Shape;371;p33"/>
          <p:cNvSpPr txBox="1"/>
          <p:nvPr/>
        </p:nvSpPr>
        <p:spPr>
          <a:xfrm>
            <a:off x="6314150" y="2448925"/>
            <a:ext cx="13206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PostService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5" name="Google Shape;375;p33"/>
          <p:cNvSpPr txBox="1"/>
          <p:nvPr/>
        </p:nvSpPr>
        <p:spPr>
          <a:xfrm>
            <a:off x="6505100" y="3269675"/>
            <a:ext cx="783600" cy="4017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Cache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76" name="Google Shape;376;p33"/>
          <p:cNvCxnSpPr>
            <a:stCxn id="374" idx="2"/>
            <a:endCxn id="371" idx="0"/>
          </p:cNvCxnSpPr>
          <p:nvPr/>
        </p:nvCxnSpPr>
        <p:spPr>
          <a:xfrm>
            <a:off x="6921950" y="2048475"/>
            <a:ext cx="52500" cy="40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7" name="Google Shape;377;p33"/>
          <p:cNvCxnSpPr/>
          <p:nvPr/>
        </p:nvCxnSpPr>
        <p:spPr>
          <a:xfrm>
            <a:off x="6921950" y="2886675"/>
            <a:ext cx="0" cy="40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8" name="Google Shape;378;p33"/>
          <p:cNvCxnSpPr>
            <a:stCxn id="375" idx="2"/>
            <a:endCxn id="379" idx="1"/>
          </p:cNvCxnSpPr>
          <p:nvPr/>
        </p:nvCxnSpPr>
        <p:spPr>
          <a:xfrm>
            <a:off x="6896900" y="3671375"/>
            <a:ext cx="0" cy="3906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79" name="Google Shape;379;p33"/>
          <p:cNvSpPr/>
          <p:nvPr/>
        </p:nvSpPr>
        <p:spPr>
          <a:xfrm>
            <a:off x="6580400" y="4061975"/>
            <a:ext cx="633000" cy="5727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3"/>
          <p:cNvSpPr/>
          <p:nvPr/>
        </p:nvSpPr>
        <p:spPr>
          <a:xfrm>
            <a:off x="3776175" y="2420225"/>
            <a:ext cx="633000" cy="401700"/>
          </a:xfrm>
          <a:prstGeom prst="flowChartMagneticDrum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33"/>
          <p:cNvCxnSpPr>
            <a:stCxn id="369" idx="2"/>
            <a:endCxn id="364" idx="4"/>
          </p:cNvCxnSpPr>
          <p:nvPr/>
        </p:nvCxnSpPr>
        <p:spPr>
          <a:xfrm flipH="1">
            <a:off x="1955600" y="3671375"/>
            <a:ext cx="1506600" cy="67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1" name="Google Shape;381;p33"/>
          <p:cNvCxnSpPr>
            <a:stCxn id="369" idx="1"/>
            <a:endCxn id="363" idx="3"/>
          </p:cNvCxnSpPr>
          <p:nvPr/>
        </p:nvCxnSpPr>
        <p:spPr>
          <a:xfrm rot="10800000">
            <a:off x="2030900" y="3470525"/>
            <a:ext cx="664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2" name="Google Shape;382;p33"/>
          <p:cNvCxnSpPr>
            <a:stCxn id="383" idx="1"/>
            <a:endCxn id="368" idx="2"/>
          </p:cNvCxnSpPr>
          <p:nvPr/>
        </p:nvCxnSpPr>
        <p:spPr>
          <a:xfrm rot="10800000">
            <a:off x="5332700" y="2850600"/>
            <a:ext cx="127500" cy="316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3" name="Google Shape;383;p33"/>
          <p:cNvSpPr txBox="1"/>
          <p:nvPr/>
        </p:nvSpPr>
        <p:spPr>
          <a:xfrm>
            <a:off x="5460200" y="2971800"/>
            <a:ext cx="8358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Follow</a:t>
            </a:r>
            <a:endParaRPr sz="14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84" name="Google Shape;384;p33"/>
          <p:cNvCxnSpPr>
            <a:stCxn id="362" idx="3"/>
            <a:endCxn id="369" idx="0"/>
          </p:cNvCxnSpPr>
          <p:nvPr/>
        </p:nvCxnSpPr>
        <p:spPr>
          <a:xfrm>
            <a:off x="2424350" y="2649775"/>
            <a:ext cx="1037700" cy="619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5" name="Google Shape;385;p33"/>
          <p:cNvCxnSpPr>
            <a:stCxn id="373" idx="2"/>
            <a:endCxn id="369" idx="0"/>
          </p:cNvCxnSpPr>
          <p:nvPr/>
        </p:nvCxnSpPr>
        <p:spPr>
          <a:xfrm flipH="1">
            <a:off x="3462075" y="2821925"/>
            <a:ext cx="630600" cy="447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6" name="Google Shape;386;p33"/>
          <p:cNvCxnSpPr>
            <a:stCxn id="369" idx="3"/>
            <a:endCxn id="375" idx="1"/>
          </p:cNvCxnSpPr>
          <p:nvPr/>
        </p:nvCxnSpPr>
        <p:spPr>
          <a:xfrm>
            <a:off x="4229300" y="3470525"/>
            <a:ext cx="22758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What changes when we move from DS/Algo to SysD?</a:t>
            </a:r>
            <a:endParaRPr sz="2400" dirty="0"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/>
              <a:t>In DSA, for a given computational Problem</a:t>
            </a:r>
          </a:p>
          <a:p>
            <a:pPr marL="285750" indent="-285750"/>
            <a:r>
              <a:rPr lang="en-IN" dirty="0"/>
              <a:t>Design a correct &amp; efficient algorithm</a:t>
            </a:r>
          </a:p>
          <a:p>
            <a:pPr marL="285750" indent="-285750"/>
            <a:r>
              <a:rPr lang="en-IN" dirty="0"/>
              <a:t>Code it up</a:t>
            </a:r>
          </a:p>
          <a:p>
            <a:pPr marL="285750" indent="-285750"/>
            <a:endParaRPr lang="en-IN" dirty="0"/>
          </a:p>
          <a:p>
            <a:pPr marL="0" indent="0">
              <a:buNone/>
            </a:pPr>
            <a:r>
              <a:rPr lang="en-IN" dirty="0"/>
              <a:t>Assumption:</a:t>
            </a:r>
          </a:p>
          <a:p>
            <a:pPr marL="285750" indent="-285750"/>
            <a:r>
              <a:rPr lang="en-IN" dirty="0"/>
              <a:t>Only one user</a:t>
            </a:r>
          </a:p>
          <a:p>
            <a:pPr marL="285750" indent="-285750"/>
            <a:r>
              <a:rPr lang="en-IN" dirty="0"/>
              <a:t>Program will run only once</a:t>
            </a:r>
          </a:p>
          <a:p>
            <a:pPr marL="285750" indent="-285750"/>
            <a:r>
              <a:rPr lang="en-IN" dirty="0"/>
              <a:t>Unbounded CPU and ram to solve the problem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5840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Step 4: NewsFeedService</a:t>
            </a:r>
            <a:endParaRPr/>
          </a:p>
        </p:txBody>
      </p:sp>
      <p:sp>
        <p:nvSpPr>
          <p:cNvPr id="392" name="Google Shape;39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>
                <a:solidFill>
                  <a:schemeClr val="lt1"/>
                </a:solidFill>
              </a:rPr>
              <a:t>System should generate a news feed for the user, based on who the user follows.</a:t>
            </a:r>
            <a:endParaRPr sz="160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>
                <a:solidFill>
                  <a:schemeClr val="lt1"/>
                </a:solidFill>
              </a:rPr>
              <a:t>NewsFeedService should fetch top X (say 100) latest, most popular and relevant photos of the people that the user follows.</a:t>
            </a:r>
            <a:endParaRPr sz="1600">
              <a:solidFill>
                <a:schemeClr val="lt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</a:pPr>
            <a:r>
              <a:rPr lang="en" sz="1600">
                <a:solidFill>
                  <a:schemeClr val="lt1"/>
                </a:solidFill>
              </a:rPr>
              <a:t>See if the info is available in cache. If not:</a:t>
            </a:r>
            <a:endParaRPr sz="1600">
              <a:solidFill>
                <a:schemeClr val="lt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</a:pPr>
            <a:r>
              <a:rPr lang="en" sz="1600">
                <a:solidFill>
                  <a:schemeClr val="lt1"/>
                </a:solidFill>
              </a:rPr>
              <a:t>Get a list of people the user follows.</a:t>
            </a:r>
            <a:endParaRPr sz="1600">
              <a:solidFill>
                <a:schemeClr val="lt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</a:pPr>
            <a:r>
              <a:rPr lang="en" sz="1600">
                <a:solidFill>
                  <a:schemeClr val="lt1"/>
                </a:solidFill>
              </a:rPr>
              <a:t>Fetch metadata of each user’s latest 100 photos.</a:t>
            </a:r>
            <a:endParaRPr sz="1600">
              <a:solidFill>
                <a:schemeClr val="lt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</a:pPr>
            <a:r>
              <a:rPr lang="en" sz="1600">
                <a:solidFill>
                  <a:schemeClr val="lt1"/>
                </a:solidFill>
              </a:rPr>
              <a:t>Rank the photos (recency, what user liked, location etc).</a:t>
            </a:r>
            <a:endParaRPr sz="1600">
              <a:solidFill>
                <a:schemeClr val="lt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</a:pPr>
            <a:r>
              <a:rPr lang="en" sz="1600">
                <a:solidFill>
                  <a:schemeClr val="lt1"/>
                </a:solidFill>
              </a:rPr>
              <a:t>Return top 100 of that subset.</a:t>
            </a:r>
            <a:endParaRPr sz="1600">
              <a:solidFill>
                <a:schemeClr val="lt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</a:pPr>
            <a:r>
              <a:rPr lang="en" sz="1600">
                <a:solidFill>
                  <a:schemeClr val="lt1"/>
                </a:solidFill>
              </a:rPr>
              <a:t>Store the list in cache</a:t>
            </a:r>
            <a:endParaRPr sz="160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>
                <a:solidFill>
                  <a:schemeClr val="lt1"/>
                </a:solidFill>
              </a:rPr>
              <a:t>Alternatively, FeedGenService could pre-generate the same and store it in UserNewsFeed table and in cache.</a:t>
            </a:r>
            <a:endParaRPr sz="1600">
              <a:solidFill>
                <a:schemeClr val="lt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</a:pPr>
            <a:r>
              <a:rPr lang="en" sz="1600">
                <a:solidFill>
                  <a:schemeClr val="lt1"/>
                </a:solidFill>
              </a:rPr>
              <a:t>Generate new data based on last feed generation timestamp in the table.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Step 4: NewsFeedService</a:t>
            </a:r>
            <a:endParaRPr dirty="0"/>
          </a:p>
        </p:txBody>
      </p:sp>
      <p:sp>
        <p:nvSpPr>
          <p:cNvPr id="398" name="Google Shape;398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" sz="1600" dirty="0">
                <a:solidFill>
                  <a:schemeClr val="lt1"/>
                </a:solidFill>
              </a:rPr>
              <a:t>How should the user fetch the news feed?</a:t>
            </a:r>
            <a:endParaRPr sz="1600" dirty="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 dirty="0">
                <a:solidFill>
                  <a:schemeClr val="lt1"/>
                </a:solidFill>
              </a:rPr>
              <a:t>Pull model: Clients pull the news feed from servers manually, or at a regular interval.</a:t>
            </a:r>
            <a:endParaRPr sz="1600" dirty="0">
              <a:solidFill>
                <a:schemeClr val="lt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</a:pPr>
            <a:r>
              <a:rPr lang="en" sz="1600" dirty="0">
                <a:solidFill>
                  <a:schemeClr val="lt1"/>
                </a:solidFill>
              </a:rPr>
              <a:t>Pro: Less load on system while following celebrities.</a:t>
            </a:r>
            <a:endParaRPr sz="1600" dirty="0">
              <a:solidFill>
                <a:schemeClr val="lt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</a:pPr>
            <a:r>
              <a:rPr lang="en" sz="1600" dirty="0">
                <a:solidFill>
                  <a:schemeClr val="lt1"/>
                </a:solidFill>
              </a:rPr>
              <a:t>Con: Empty pull requests if no data.</a:t>
            </a:r>
            <a:endParaRPr sz="1600" dirty="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 dirty="0">
                <a:solidFill>
                  <a:schemeClr val="lt1"/>
                </a:solidFill>
              </a:rPr>
              <a:t>Push model (long poll or websockets): Servers push new data to users when it becomes available.</a:t>
            </a:r>
            <a:endParaRPr sz="1600" dirty="0">
              <a:solidFill>
                <a:schemeClr val="lt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</a:pPr>
            <a:r>
              <a:rPr lang="en" sz="1600" dirty="0">
                <a:solidFill>
                  <a:schemeClr val="lt1"/>
                </a:solidFill>
              </a:rPr>
              <a:t>Pro: No wasted cycles from client in empty responses.</a:t>
            </a:r>
            <a:endParaRPr sz="1600" dirty="0">
              <a:solidFill>
                <a:schemeClr val="lt1"/>
              </a:solidFill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romanLcPeriod"/>
            </a:pPr>
            <a:r>
              <a:rPr lang="en" sz="1600" dirty="0">
                <a:solidFill>
                  <a:schemeClr val="lt1"/>
                </a:solidFill>
              </a:rPr>
              <a:t>Con: Too much data to push for updates from celebrities.</a:t>
            </a:r>
            <a:endParaRPr sz="1600" dirty="0">
              <a:solidFill>
                <a:schemeClr val="lt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lphaLcPeriod"/>
            </a:pPr>
            <a:r>
              <a:rPr lang="en" sz="1600" dirty="0">
                <a:solidFill>
                  <a:schemeClr val="lt1"/>
                </a:solidFill>
              </a:rPr>
              <a:t>Hybrid: Pull model for pulling data from celebrities and push model for rest of us mere mortals.</a:t>
            </a:r>
            <a:endParaRPr sz="16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 4: NewsFeedService</a:t>
            </a:r>
            <a:endParaRPr/>
          </a:p>
        </p:txBody>
      </p:sp>
      <p:sp>
        <p:nvSpPr>
          <p:cNvPr id="404" name="Google Shape;40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lt1"/>
                </a:solidFill>
              </a:rPr>
              <a:t>Cache Tier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600">
                <a:solidFill>
                  <a:schemeClr val="lt1"/>
                </a:solidFill>
              </a:rPr>
              <a:t>How to organize the news feed in cache?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Step 4: NewsFeedService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lt1"/>
                </a:solidFill>
              </a:rPr>
              <a:t>DB Tier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lt1"/>
                </a:solidFill>
              </a:rPr>
              <a:t>UserNewsFeed table:</a:t>
            </a:r>
            <a:br>
              <a:rPr lang="en" sz="1400">
                <a:solidFill>
                  <a:schemeClr val="lt1"/>
                </a:solidFill>
              </a:rPr>
            </a:b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4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500">
                <a:solidFill>
                  <a:schemeClr val="lt1"/>
                </a:solidFill>
              </a:rPr>
              <a:t>Let’s assume we store 3 days worth of news feed items per user, 1000 feeds per day.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sz="1500">
                <a:solidFill>
                  <a:schemeClr val="lt1"/>
                </a:solidFill>
              </a:rPr>
              <a:t>How do you cap it at 3 days?</a:t>
            </a:r>
            <a:endParaRPr sz="1600">
              <a:solidFill>
                <a:schemeClr val="lt1"/>
              </a:solidFill>
            </a:endParaRPr>
          </a:p>
        </p:txBody>
      </p:sp>
      <p:graphicFrame>
        <p:nvGraphicFramePr>
          <p:cNvPr id="411" name="Google Shape;411;p37"/>
          <p:cNvGraphicFramePr/>
          <p:nvPr/>
        </p:nvGraphicFramePr>
        <p:xfrm>
          <a:off x="952500" y="2000250"/>
          <a:ext cx="7239000" cy="1584840"/>
        </p:xfrm>
        <a:graphic>
          <a:graphicData uri="http://schemas.openxmlformats.org/drawingml/2006/table">
            <a:tbl>
              <a:tblPr>
                <a:noFill/>
                <a:tableStyleId>{85FCFC55-B6AE-4E1D-AE94-EF2969799831}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UserId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FeedItemId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PhotoId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TimeStamp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1000001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20002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8/28/2021-09:10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1000001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2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40003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8/27/2021-16:10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1000002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3000001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lt1"/>
                          </a:solidFill>
                        </a:rPr>
                        <a:t>8/28/2021-08:00</a:t>
                      </a:r>
                      <a:endParaRPr sz="140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5: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 Need for Scale in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NewsFeedService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417" name="Google Shape;417;p38"/>
          <p:cNvSpPr txBox="1"/>
          <p:nvPr/>
        </p:nvSpPr>
        <p:spPr>
          <a:xfrm>
            <a:off x="311700" y="1152475"/>
            <a:ext cx="8520600" cy="3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each microservice </a:t>
            </a: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deterministic set of reasons can be posed across all interviews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storage (storage and cache tiers) - Yes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throughput (CPU/IO) - Yes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scale for API parallelization - No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remove hotspots - No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■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Availability and Geo-distribution - Yes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Solve algebraically first and then put numbers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Total users ~= 1 billion</a:t>
            </a:r>
            <a:endParaRPr sz="14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Daily active users ~= 500 million</a:t>
            </a:r>
            <a:endParaRPr sz="14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Avg num of timeline fetches a day by each active user ~= 10</a:t>
            </a:r>
            <a:endParaRPr sz="14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Photo views per second ~= 500,000</a:t>
            </a:r>
            <a:endParaRPr sz="14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■"/>
            </a:pPr>
            <a:r>
              <a:rPr lang="en" sz="14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Average photo file size ~= 200kb</a:t>
            </a:r>
            <a:endParaRPr sz="12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Char char="○"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Let’s look at each tier separately.</a:t>
            </a:r>
            <a:endParaRPr sz="14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5: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Need for Scale in NewsFeedService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311700" y="1152475"/>
            <a:ext cx="8520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 Tier </a:t>
            </a: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Timeline fetch req = 500 million daily active users * 10 fetches a day = 5 billion a day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= 5,000,000,000 / 100,000 (approx sec in a day) = 50,000</a:t>
            </a:r>
            <a:b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Using previous formula, roughly </a:t>
            </a:r>
            <a:r>
              <a:rPr lang="en" sz="1500" b="1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30000/t API calls per server</a:t>
            </a: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. </a:t>
            </a:r>
            <a:b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Since we are not sending the photo, but sending a batch of meta-data, let’s assume that each fetch takes around 100 ms.</a:t>
            </a:r>
            <a:b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Plug in t = 100 ms in above formula = 30000/100 = 300 rps per server</a:t>
            </a:r>
            <a:b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Fira Sans"/>
              <a:buChar char="○"/>
            </a:pPr>
            <a:r>
              <a:rPr lang="en" sz="1500" b="0" i="0" u="none" strike="noStrike" cap="none" dirty="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For 50000 requests per sec ~= 167 servers.</a:t>
            </a:r>
            <a:endParaRPr sz="1500" b="0" i="0" u="none" strike="noStrike" cap="none" dirty="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5: Need for Scale in NewsFeedService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429" name="Google Shape;429;p40"/>
          <p:cNvSpPr txBox="1"/>
          <p:nvPr/>
        </p:nvSpPr>
        <p:spPr>
          <a:xfrm>
            <a:off x="311700" y="1152475"/>
            <a:ext cx="8520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Cache Tier 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Let’s assume we store 500 news feed items per active user.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 500 million users * 500 items * 30 bytes per item = 7,500,000,000,000 ~= 7.5 TB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For easier calculations, assume 75 GB RAM per server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 7.5 TB / 75 GB ~= 100 servers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How do you store it in these server?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4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Step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5: Need for Scale in NewsFeedService</a:t>
            </a:r>
            <a:r>
              <a:rPr lang="en">
                <a:solidFill>
                  <a:srgbClr val="3896D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>
              <a:solidFill>
                <a:srgbClr val="3896D2"/>
              </a:solidFill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311700" y="1152475"/>
            <a:ext cx="85206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DB Tier </a:t>
            </a: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Let’s assume we store 3 days worth of news feed items per user, 1000 feeds per day.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 1 billion users * 3000 items * 30 bytes per item = 90,000,000,000,000 ~= 90 TB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Assume 1 TB per DB shard</a:t>
            </a: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"/>
              <a:buChar char="○"/>
            </a:pPr>
            <a: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So 90 TB / 1 TB ~= 90 DB servers</a:t>
            </a:r>
            <a:endParaRPr sz="15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" sz="1500" b="0" i="0" u="none" strike="noStrike" cap="none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sz="1400" b="0" i="0" u="none" strike="noStrike" cap="none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83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Step 6: Distributed Architecture for NewsFeedService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2"/>
          <p:cNvSpPr txBox="1"/>
          <p:nvPr/>
        </p:nvSpPr>
        <p:spPr>
          <a:xfrm>
            <a:off x="311700" y="1152475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App tier, round robin would suffice unless you are holding the cache on the same servers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cache tier, shard based on User ID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DB tier as well, shard based on User ID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Explain how APIs will work in this sharded setting</a:t>
            </a:r>
            <a:endParaRPr sz="16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DB201F-5170-5935-2EE6-C7A714C2C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8"/>
            <a:ext cx="9144000" cy="512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What changes when we move from DS/Algo to SysD?</a:t>
            </a:r>
            <a:endParaRPr sz="2400" dirty="0"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IN" dirty="0"/>
              <a:t>In System design,</a:t>
            </a:r>
          </a:p>
          <a:p>
            <a:pPr marL="285750" indent="-285750"/>
            <a:r>
              <a:rPr lang="en-IN" dirty="0"/>
              <a:t>Your DS/Algos program is now a service in System design.</a:t>
            </a:r>
          </a:p>
          <a:p>
            <a:pPr marL="285750" indent="-285750">
              <a:lnSpc>
                <a:spcPct val="100000"/>
              </a:lnSpc>
            </a:pPr>
            <a:r>
              <a:rPr lang="en-IN" dirty="0"/>
              <a:t>The users of the service known as clients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May want to execute program remotely over network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Will need to request your server machine to run the program using the inputs they send over the network.</a:t>
            </a:r>
          </a:p>
          <a:p>
            <a:pPr marL="285750" indent="-285750">
              <a:lnSpc>
                <a:spcPct val="100000"/>
              </a:lnSpc>
            </a:pPr>
            <a:r>
              <a:rPr lang="en-IN" dirty="0"/>
              <a:t>Your server machine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Needs to send the output of a request as a response over the network.</a:t>
            </a:r>
          </a:p>
          <a:p>
            <a:pPr marL="742950" lvl="1" indent="-285750">
              <a:lnSpc>
                <a:spcPct val="100000"/>
              </a:lnSpc>
            </a:pPr>
            <a:r>
              <a:rPr lang="en-IN" dirty="0"/>
              <a:t>Needs to always be actively listening for requests</a:t>
            </a:r>
          </a:p>
        </p:txBody>
      </p:sp>
    </p:spTree>
    <p:extLst>
      <p:ext uri="{BB962C8B-B14F-4D97-AF65-F5344CB8AC3E}">
        <p14:creationId xmlns:p14="http://schemas.microsoft.com/office/powerpoint/2010/main" val="464737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What changes when we move from DS/Algo to SysD?</a:t>
            </a:r>
            <a:endParaRPr sz="2400" dirty="0"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IN" dirty="0"/>
              <a:t>Your program needs to be scalable if it can handle huge growth in the load (number of concurrent requests) without sacrificing the response time.</a:t>
            </a:r>
          </a:p>
          <a:p>
            <a:pPr marL="285750" indent="-285750"/>
            <a:endParaRPr lang="en-IN" dirty="0"/>
          </a:p>
          <a:p>
            <a:pPr marL="0" indent="0">
              <a:buNone/>
            </a:pPr>
            <a:r>
              <a:rPr lang="en-IN" dirty="0"/>
              <a:t>The standalone program is converted into an online service and will see how to build such an online service.</a:t>
            </a:r>
          </a:p>
        </p:txBody>
      </p:sp>
    </p:spTree>
    <p:extLst>
      <p:ext uri="{BB962C8B-B14F-4D97-AF65-F5344CB8AC3E}">
        <p14:creationId xmlns:p14="http://schemas.microsoft.com/office/powerpoint/2010/main" val="296147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242874" y="2143432"/>
            <a:ext cx="8520600" cy="56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sz="2000" dirty="0"/>
              <a:t>Top-Down steps for system design in an interview</a:t>
            </a:r>
          </a:p>
        </p:txBody>
      </p:sp>
    </p:spTree>
    <p:extLst>
      <p:ext uri="{BB962C8B-B14F-4D97-AF65-F5344CB8AC3E}">
        <p14:creationId xmlns:p14="http://schemas.microsoft.com/office/powerpoint/2010/main" val="205249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 dirty="0"/>
              <a:t>Step 1: Gather all requirements of the system</a:t>
            </a:r>
            <a:endParaRPr sz="2400" dirty="0"/>
          </a:p>
        </p:txBody>
      </p:sp>
      <p:sp>
        <p:nvSpPr>
          <p:cNvPr id="137" name="Google Shape;137;p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>
              <a:buFont typeface="+mj-lt"/>
              <a:buAutoNum type="arabicPeriod"/>
            </a:pPr>
            <a:r>
              <a:rPr lang="en-IN" dirty="0"/>
              <a:t>Gather functional requirements.</a:t>
            </a:r>
            <a:br>
              <a:rPr lang="en-IN" dirty="0"/>
            </a:br>
            <a:r>
              <a:rPr lang="en-IN" dirty="0"/>
              <a:t>a. This is the detailed problem statement.</a:t>
            </a:r>
            <a:br>
              <a:rPr lang="en-IN" dirty="0"/>
            </a:br>
            <a:r>
              <a:rPr lang="en-IN" dirty="0"/>
              <a:t>b. Describe user’s view of system in plain English</a:t>
            </a:r>
            <a:br>
              <a:rPr lang="en-IN" dirty="0"/>
            </a:br>
            <a:r>
              <a:rPr lang="en-IN" dirty="0"/>
              <a:t>c. Shows that you can communicate and unpack an open-ended problem</a:t>
            </a:r>
            <a:br>
              <a:rPr lang="en-IN" dirty="0"/>
            </a:br>
            <a:r>
              <a:rPr lang="en-IN" dirty="0"/>
              <a:t>d. Ask clarifying questions.</a:t>
            </a:r>
            <a:br>
              <a:rPr lang="en-IN" dirty="0"/>
            </a:br>
            <a:endParaRPr lang="en-IN" dirty="0"/>
          </a:p>
          <a:p>
            <a:pPr marL="342900">
              <a:buFont typeface="+mj-lt"/>
              <a:buAutoNum type="arabicPeriod"/>
            </a:pPr>
            <a:r>
              <a:rPr lang="en-IN" dirty="0"/>
              <a:t>Design constraints/scalability requirements.</a:t>
            </a:r>
            <a:br>
              <a:rPr lang="en-IN" dirty="0"/>
            </a:br>
            <a:r>
              <a:rPr lang="en-IN" dirty="0"/>
              <a:t>a. Number of users, transactions per second etc.</a:t>
            </a:r>
            <a:br>
              <a:rPr lang="en-IN" dirty="0"/>
            </a:br>
            <a:r>
              <a:rPr lang="en-IN" dirty="0"/>
              <a:t>b. The interviewer may give them or may ask the candidate.</a:t>
            </a:r>
            <a:br>
              <a:rPr lang="en-IN" dirty="0"/>
            </a:br>
            <a:r>
              <a:rPr lang="en-IN" dirty="0"/>
              <a:t>c. Can be collected at a later step as well.</a:t>
            </a:r>
          </a:p>
        </p:txBody>
      </p:sp>
    </p:spTree>
    <p:extLst>
      <p:ext uri="{BB962C8B-B14F-4D97-AF65-F5344CB8AC3E}">
        <p14:creationId xmlns:p14="http://schemas.microsoft.com/office/powerpoint/2010/main" val="3530609245"/>
      </p:ext>
    </p:extLst>
  </p:cSld>
  <p:clrMapOvr>
    <a:masterClrMapping/>
  </p:clrMapOvr>
</p:sld>
</file>

<file path=ppt/theme/theme1.xml><?xml version="1.0" encoding="utf-8"?>
<a:theme xmlns:a="http://schemas.openxmlformats.org/drawingml/2006/main" name="IK.Presentation.Theme.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3806</Words>
  <Application>Microsoft Office PowerPoint</Application>
  <PresentationFormat>On-screen Show (16:9)</PresentationFormat>
  <Paragraphs>489</Paragraphs>
  <Slides>58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Roboto Medium</vt:lpstr>
      <vt:lpstr>Arial</vt:lpstr>
      <vt:lpstr>Fira Sans</vt:lpstr>
      <vt:lpstr>IK.Presentation.Theme.1</vt:lpstr>
      <vt:lpstr>Simple Light</vt:lpstr>
      <vt:lpstr>Scalable Systems 1</vt:lpstr>
      <vt:lpstr>Today’s Agenda</vt:lpstr>
      <vt:lpstr>PowerPoint Presentation</vt:lpstr>
      <vt:lpstr>PowerPoint Presentation</vt:lpstr>
      <vt:lpstr>What changes when we move from DS/Algo to SysD?</vt:lpstr>
      <vt:lpstr>What changes when we move from DS/Algo to SysD?</vt:lpstr>
      <vt:lpstr>What changes when we move from DS/Algo to SysD?</vt:lpstr>
      <vt:lpstr>PowerPoint Presentation</vt:lpstr>
      <vt:lpstr>Step 1: Gather all requirements of the system</vt:lpstr>
      <vt:lpstr>PowerPoint Presentation</vt:lpstr>
      <vt:lpstr>PowerPoint Presentation</vt:lpstr>
      <vt:lpstr>PowerPoint Presentation</vt:lpstr>
      <vt:lpstr>PowerPoint Presentation</vt:lpstr>
      <vt:lpstr>Step 2: Defining Microservices of the system</vt:lpstr>
      <vt:lpstr>Step 2: Defining Microservices of the system</vt:lpstr>
      <vt:lpstr>Step 3: Design the logical architecture</vt:lpstr>
      <vt:lpstr>Step 4: Deep dive into each microservice </vt:lpstr>
      <vt:lpstr>Step 4: Deep dive into each microservice </vt:lpstr>
      <vt:lpstr>Step 5: Identify the need for scale </vt:lpstr>
      <vt:lpstr>Step 5: Identify the need for scale </vt:lpstr>
      <vt:lpstr>PowerPoint Presentation</vt:lpstr>
      <vt:lpstr>PowerPoint Presentation</vt:lpstr>
      <vt:lpstr>PowerPoint Presentation</vt:lpstr>
      <vt:lpstr>Problem 1</vt:lpstr>
      <vt:lpstr>Step 1: Gathering Requirements</vt:lpstr>
      <vt:lpstr>Step 1: Gathering Requirements </vt:lpstr>
      <vt:lpstr>Identify APIs according to Functional Requirements</vt:lpstr>
      <vt:lpstr>Data Model</vt:lpstr>
      <vt:lpstr>Step 2: Defining Microservices</vt:lpstr>
      <vt:lpstr>Step 3: Logical block diagram</vt:lpstr>
      <vt:lpstr>Step 4: PostService</vt:lpstr>
      <vt:lpstr>Step 5: Recall scaling up the solution</vt:lpstr>
      <vt:lpstr>Step 5: PostService:</vt:lpstr>
      <vt:lpstr>Step 5: PostService:</vt:lpstr>
      <vt:lpstr>Step 5: PostService:</vt:lpstr>
      <vt:lpstr>Step 6: Recall proposing the distributed architecture</vt:lpstr>
      <vt:lpstr>Step 6: PostService: Reasons for partitioning / sharding</vt:lpstr>
      <vt:lpstr>Step 6: PostService:</vt:lpstr>
      <vt:lpstr>Step 6: PostService</vt:lpstr>
      <vt:lpstr>Distributed Architecture - PostService</vt:lpstr>
      <vt:lpstr>Distributed Architecture - PostService </vt:lpstr>
      <vt:lpstr>Distributed Architecture - PostService </vt:lpstr>
      <vt:lpstr>Step 4: ViewService</vt:lpstr>
      <vt:lpstr>Step 5: ViewService: Scale up the solution</vt:lpstr>
      <vt:lpstr>Step 5: Need for scale in ViewService:</vt:lpstr>
      <vt:lpstr>Step 5: Need for scale in ViewService:</vt:lpstr>
      <vt:lpstr>Step 6: Distributed Architecture in ViewService</vt:lpstr>
      <vt:lpstr>News Feed</vt:lpstr>
      <vt:lpstr>Logical Architecture (pretending we have 1 server)</vt:lpstr>
      <vt:lpstr>Step 4: NewsFeedService</vt:lpstr>
      <vt:lpstr>Step 4: NewsFeedService</vt:lpstr>
      <vt:lpstr>Step 4: NewsFeedService</vt:lpstr>
      <vt:lpstr>Step 4: NewsFeedService</vt:lpstr>
      <vt:lpstr>Step 5: Need for Scale in NewsFeedService:</vt:lpstr>
      <vt:lpstr>Step 5: Need for Scale in NewsFeedService:</vt:lpstr>
      <vt:lpstr>Step 5: Need for Scale in NewsFeedService:</vt:lpstr>
      <vt:lpstr>Step 5: Need for Scale in NewsFeedService:</vt:lpstr>
      <vt:lpstr>Step 6: Distributed Architecture for NewsFeedService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Scalable Systems 1</dc:title>
  <cp:lastModifiedBy>prashant patel</cp:lastModifiedBy>
  <cp:revision>20</cp:revision>
  <dcterms:modified xsi:type="dcterms:W3CDTF">2024-01-14T05:10:26Z</dcterms:modified>
</cp:coreProperties>
</file>